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notesSlides/notesSlide48.xml" ContentType="application/vnd.openxmlformats-officedocument.presentationml.notesSlide+xml"/>
  <Override PartName="/ppt/notesSlides/notesSlide50.xml" ContentType="application/vnd.openxmlformats-officedocument.presentationml.notesSlide+xml"/>
  <Override PartName="/ppt/notesSlides/notesSlide4.xml" ContentType="application/vnd.openxmlformats-officedocument.presentationml.notesSlide+xml"/>
  <Override PartName="/ppt/notesSlides/notesSlide52.xml" ContentType="application/vnd.openxmlformats-officedocument.presentationml.notesSlide+xml"/>
  <Override PartName="/ppt/notesSlides/notesSlide15.xml" ContentType="application/vnd.openxmlformats-officedocument.presentationml.notesSlide+xml"/>
  <Override PartName="/ppt/notesSlides/notesSlide40.xml" ContentType="application/vnd.openxmlformats-officedocument.presentationml.notesSlide+xml"/>
  <Override PartName="/ppt/notesSlides/notesSlide20.xml" ContentType="application/vnd.openxmlformats-officedocument.presentationml.notesSlide+xml"/>
  <Override PartName="/ppt/notesSlides/notesSlide55.xml" ContentType="application/vnd.openxmlformats-officedocument.presentationml.notesSlide+xml"/>
  <Override PartName="/ppt/notesSlides/notesSlide19.xml" ContentType="application/vnd.openxmlformats-officedocument.presentationml.notesSlide+xml"/>
  <Override PartName="/ppt/notesSlides/notesSlide56.xml" ContentType="application/vnd.openxmlformats-officedocument.presentationml.notesSlide+xml"/>
  <Override PartName="/ppt/notesSlides/notesSlide62.xml" ContentType="application/vnd.openxmlformats-officedocument.presentationml.notesSlide+xml"/>
  <Override PartName="/ppt/notesSlides/notesSlide61.xml" ContentType="application/vnd.openxmlformats-officedocument.presentationml.notesSlide+xml"/>
  <Override PartName="/ppt/notesSlides/_rels/notesSlide16.xml.rels" ContentType="application/vnd.openxmlformats-package.relationships+xml"/>
  <Override PartName="/ppt/notesSlides/_rels/notesSlide10.xml.rels" ContentType="application/vnd.openxmlformats-package.relationships+xml"/>
  <Override PartName="/ppt/notesSlides/_rels/notesSlide3.xml.rels" ContentType="application/vnd.openxmlformats-package.relationships+xml"/>
  <Override PartName="/ppt/notesSlides/_rels/notesSlide58.xml.rels" ContentType="application/vnd.openxmlformats-package.relationships+xml"/>
  <Override PartName="/ppt/notesSlides/_rels/notesSlide51.xml.rels" ContentType="application/vnd.openxmlformats-package.relationships+xml"/>
  <Override PartName="/ppt/notesSlides/_rels/notesSlide57.xml.rels" ContentType="application/vnd.openxmlformats-package.relationships+xml"/>
  <Override PartName="/ppt/notesSlides/_rels/notesSlide46.xml.rels" ContentType="application/vnd.openxmlformats-package.relationships+xml"/>
  <Override PartName="/ppt/notesSlides/_rels/notesSlide62.xml.rels" ContentType="application/vnd.openxmlformats-package.relationships+xml"/>
  <Override PartName="/ppt/notesSlides/_rels/notesSlide59.xml.rels" ContentType="application/vnd.openxmlformats-package.relationships+xml"/>
  <Override PartName="/ppt/notesSlides/_rels/notesSlide60.xml.rels" ContentType="application/vnd.openxmlformats-package.relationships+xml"/>
  <Override PartName="/ppt/notesSlides/_rels/notesSlide48.xml.rels" ContentType="application/vnd.openxmlformats-package.relationships+xml"/>
  <Override PartName="/ppt/notesSlides/_rels/notesSlide15.xml.rels" ContentType="application/vnd.openxmlformats-package.relationships+xml"/>
  <Override PartName="/ppt/notesSlides/_rels/notesSlide50.xml.rels" ContentType="application/vnd.openxmlformats-package.relationships+xml"/>
  <Override PartName="/ppt/notesSlides/_rels/notesSlide56.xml.rels" ContentType="application/vnd.openxmlformats-package.relationships+xml"/>
  <Override PartName="/ppt/notesSlides/_rels/notesSlide4.xml.rels" ContentType="application/vnd.openxmlformats-package.relationships+xml"/>
  <Override PartName="/ppt/notesSlides/_rels/notesSlide52.xml.rels" ContentType="application/vnd.openxmlformats-package.relationships+xml"/>
  <Override PartName="/ppt/notesSlides/_rels/notesSlide53.xml.rels" ContentType="application/vnd.openxmlformats-package.relationships+xml"/>
  <Override PartName="/ppt/notesSlides/_rels/notesSlide40.xml.rels" ContentType="application/vnd.openxmlformats-package.relationships+xml"/>
  <Override PartName="/ppt/notesSlides/_rels/notesSlide55.xml.rels" ContentType="application/vnd.openxmlformats-package.relationships+xml"/>
  <Override PartName="/ppt/notesSlides/_rels/notesSlide20.xml.rels" ContentType="application/vnd.openxmlformats-package.relationships+xml"/>
  <Override PartName="/ppt/notesSlides/_rels/notesSlide19.xml.rels" ContentType="application/vnd.openxmlformats-package.relationships+xml"/>
  <Override PartName="/ppt/notesSlides/_rels/notesSlide61.xml.rels" ContentType="application/vnd.openxmlformats-package.relationships+xml"/>
  <Override PartName="/ppt/notesSlides/_rels/notesSlide54.xml.rels" ContentType="application/vnd.openxmlformats-package.relationships+xml"/>
  <Override PartName="/ppt/notesSlides/notesSlide60.xml" ContentType="application/vnd.openxmlformats-officedocument.presentationml.notesSlide+xml"/>
  <Override PartName="/ppt/notesSlides/notesSlide59.xml" ContentType="application/vnd.openxmlformats-officedocument.presentationml.notesSlide+xml"/>
  <Override PartName="/ppt/notesSlides/notesSlide58.xml" ContentType="application/vnd.openxmlformats-officedocument.presentationml.notesSlide+xml"/>
  <Override PartName="/ppt/notesSlides/notesSlide10.xml" ContentType="application/vnd.openxmlformats-officedocument.presentationml.notesSlide+xml"/>
  <Override PartName="/ppt/notesSlides/notesSlide46.xml" ContentType="application/vnd.openxmlformats-officedocument.presentationml.notesSlide+xml"/>
  <Override PartName="/ppt/notesSlides/notesSlide57.xml" ContentType="application/vnd.openxmlformats-officedocument.presentationml.notesSlide+xml"/>
  <Override PartName="/ppt/notesSlides/notesSlide3.xml" ContentType="application/vnd.openxmlformats-officedocument.presentationml.notesSlide+xml"/>
  <Override PartName="/ppt/notesSlides/notesSlide54.xml" ContentType="application/vnd.openxmlformats-officedocument.presentationml.notesSlide+xml"/>
  <Override PartName="/ppt/notesSlides/notesSlide53.xml" ContentType="application/vnd.openxmlformats-officedocument.presentationml.notesSlide+xml"/>
  <Override PartName="/ppt/notesSlides/notesSlide16.xml" ContentType="application/vnd.openxmlformats-officedocument.presentationml.notesSlide+xml"/>
  <Override PartName="/ppt/notesSlides/notesSlide51.xml" ContentType="application/vnd.openxmlformats-officedocument.presentationml.notesSlide+xml"/>
  <Override PartName="/ppt/_rels/presentation.xml.rels" ContentType="application/vnd.openxmlformats-package.relationships+xml"/>
  <Override PartName="/ppt/media/image126.png" ContentType="image/png"/>
  <Override PartName="/ppt/media/image125.png" ContentType="image/png"/>
  <Override PartName="/ppt/media/image124.png" ContentType="image/png"/>
  <Override PartName="/ppt/media/image123.png" ContentType="image/png"/>
  <Override PartName="/ppt/media/image122.png" ContentType="image/png"/>
  <Override PartName="/ppt/media/image121.png" ContentType="image/png"/>
  <Override PartName="/ppt/media/image116.png" ContentType="image/png"/>
  <Override PartName="/ppt/media/image115.png" ContentType="image/png"/>
  <Override PartName="/ppt/media/image114.png" ContentType="image/png"/>
  <Override PartName="/ppt/media/image113.png" ContentType="image/png"/>
  <Override PartName="/ppt/media/image112.png" ContentType="image/png"/>
  <Override PartName="/ppt/media/image106.png" ContentType="image/png"/>
  <Override PartName="/ppt/media/image105.png" ContentType="image/png"/>
  <Override PartName="/ppt/media/image104.jpeg" ContentType="image/jpeg"/>
  <Override PartName="/ppt/media/image103.png" ContentType="image/png"/>
  <Override PartName="/ppt/media/image102.png" ContentType="image/png"/>
  <Override PartName="/ppt/media/image101.png" ContentType="image/png"/>
  <Override PartName="/ppt/media/image99.png" ContentType="image/png"/>
  <Override PartName="/ppt/media/image98.png" ContentType="image/png"/>
  <Override PartName="/ppt/media/image97.png" ContentType="image/png"/>
  <Override PartName="/ppt/media/image29.png" ContentType="image/png"/>
  <Override PartName="/ppt/media/image96.png" ContentType="image/png"/>
  <Override PartName="/ppt/media/image28.png" ContentType="image/png"/>
  <Override PartName="/ppt/media/image95.png" ContentType="image/png"/>
  <Override PartName="/ppt/media/image27.png" ContentType="image/png"/>
  <Override PartName="/ppt/media/image89.png" ContentType="image/png"/>
  <Override PartName="/ppt/media/image4.wmf" ContentType="image/x-wmf"/>
  <Override PartName="/ppt/media/image88.png" ContentType="image/png"/>
  <Override PartName="/ppt/media/image87.png" ContentType="image/png"/>
  <Override PartName="/ppt/media/image19.png" ContentType="image/png"/>
  <Override PartName="/ppt/media/image79.png" ContentType="image/png"/>
  <Override PartName="/ppt/media/image78.png" ContentType="image/png"/>
  <Override PartName="/ppt/media/image77.png" ContentType="image/png"/>
  <Override PartName="/ppt/media/image76.png" ContentType="image/png"/>
  <Override PartName="/ppt/media/image75.png" ContentType="image/png"/>
  <Override PartName="/ppt/media/image74.png" ContentType="image/png"/>
  <Override PartName="/ppt/media/image73.png" ContentType="image/png"/>
  <Override PartName="/ppt/media/image37.png" ContentType="image/png"/>
  <Override PartName="/ppt/media/image38.png" ContentType="image/png"/>
  <Override PartName="/ppt/media/image8.png" ContentType="image/png"/>
  <Override PartName="/ppt/media/image30.png" ContentType="image/png"/>
  <Override PartName="/ppt/media/image127.png" ContentType="image/png"/>
  <Override PartName="/ppt/media/image1.png" ContentType="image/png"/>
  <Override PartName="/ppt/media/image153.png" ContentType="image/png"/>
  <Override PartName="/ppt/media/image39.png" ContentType="image/png"/>
  <Override PartName="/ppt/media/image35.png" ContentType="image/png"/>
  <Override PartName="/ppt/media/image42.png" ContentType="image/png"/>
  <Override PartName="/ppt/media/image139.png" ContentType="image/png"/>
  <Override PartName="/ppt/media/image43.png" ContentType="image/png"/>
  <Override PartName="/ppt/media/image50.png" ContentType="image/png"/>
  <Override PartName="/ppt/media/image147.png" ContentType="image/png"/>
  <Override PartName="/ppt/media/image51.png" ContentType="image/png"/>
  <Override PartName="/ppt/media/image148.png" ContentType="image/png"/>
  <Override PartName="/ppt/media/image52.png" ContentType="image/png"/>
  <Override PartName="/ppt/media/image149.png" ContentType="image/png"/>
  <Override PartName="/ppt/media/image53.png" ContentType="image/png"/>
  <Override PartName="/ppt/media/image128.png" ContentType="image/png"/>
  <Override PartName="/ppt/media/image129.png" ContentType="image/png"/>
  <Override PartName="/ppt/media/image32.png" ContentType="image/png"/>
  <Override PartName="/ppt/media/image44.png" ContentType="image/png"/>
  <Override PartName="/ppt/media/image130.png" ContentType="image/png"/>
  <Override PartName="/ppt/media/image150.png" ContentType="image/png"/>
  <Override PartName="/ppt/media/image156.png" ContentType="image/png"/>
  <Override PartName="/ppt/media/image34.png" ContentType="image/png"/>
  <Override PartName="/ppt/media/image157.png" ContentType="image/png"/>
  <Override PartName="/ppt/media/image60.png" ContentType="image/png"/>
  <Override PartName="/ppt/media/image109.png" ContentType="image/png"/>
  <Override PartName="/ppt/media/image151.png" ContentType="image/png"/>
  <Override PartName="/ppt/media/image160.png" ContentType="image/png"/>
  <Override PartName="/ppt/media/image161.png" ContentType="image/png"/>
  <Override PartName="/ppt/media/image162.png" ContentType="image/png"/>
  <Override PartName="/ppt/media/image40.png" ContentType="image/png"/>
  <Override PartName="/ppt/media/image137.png" ContentType="image/png"/>
  <Override PartName="/ppt/media/image163.png" ContentType="image/png"/>
  <Override PartName="/ppt/media/image152.png" ContentType="image/png"/>
  <Override PartName="/ppt/media/image41.png" ContentType="image/png"/>
  <Override PartName="/ppt/media/image138.png" ContentType="image/png"/>
  <Override PartName="/ppt/media/image164.png" ContentType="image/png"/>
  <Override PartName="/ppt/media/image146.png" ContentType="image/png"/>
  <Override PartName="/ppt/media/image145.png" ContentType="image/png"/>
  <Override PartName="/ppt/media/image144.png" ContentType="image/png"/>
  <Override PartName="/ppt/media/image143.png" ContentType="image/png"/>
  <Override PartName="/ppt/media/image56.png" ContentType="image/png"/>
  <Override PartName="/ppt/media/image142.png" ContentType="image/png"/>
  <Override PartName="/ppt/media/image55.png" ContentType="image/png"/>
  <Override PartName="/ppt/media/image141.png" ContentType="image/png"/>
  <Override PartName="/ppt/media/image54.png" ContentType="image/png"/>
  <Override PartName="/ppt/media/image140.png" ContentType="image/png"/>
  <Override PartName="/ppt/media/image100.png" ContentType="image/png"/>
  <Override PartName="/ppt/media/image49.png" ContentType="image/png"/>
  <Override PartName="/ppt/media/image136.png" ContentType="image/png"/>
  <Override PartName="/ppt/media/image135.png" ContentType="image/png"/>
  <Override PartName="/ppt/media/image134.png" ContentType="image/png"/>
  <Override PartName="/ppt/media/image133.png" ContentType="image/png"/>
  <Override PartName="/ppt/media/image46.png" ContentType="image/png"/>
  <Override PartName="/ppt/media/image132.png" ContentType="image/png"/>
  <Override PartName="/ppt/media/image45.png" ContentType="image/png"/>
  <Override PartName="/ppt/media/image131.png" ContentType="image/png"/>
  <Override PartName="/ppt/media/image62.png" ContentType="image/png"/>
  <Override PartName="/ppt/media/image159.png" ContentType="image/png"/>
  <Override PartName="/ppt/media/image7.png" ContentType="image/png"/>
  <Override PartName="/ppt/media/image48.png" ContentType="image/png"/>
  <Override PartName="/ppt/media/image11.png" ContentType="image/png"/>
  <Override PartName="/ppt/media/image108.png" ContentType="image/png"/>
  <Override PartName="/ppt/media/image36.png" ContentType="image/png"/>
  <Override PartName="/ppt/media/image61.png" ContentType="image/png"/>
  <Override PartName="/ppt/media/image158.png" ContentType="image/png"/>
  <Override PartName="/ppt/media/image6.png" ContentType="image/png"/>
  <Override PartName="/ppt/media/image18.png" ContentType="image/png"/>
  <Override PartName="/ppt/media/image86.png" ContentType="image/png"/>
  <Override PartName="/ppt/media/image31.png" ContentType="image/png"/>
  <Override PartName="/ppt/media/image9.png" ContentType="image/png"/>
  <Override PartName="/ppt/media/image5.wmf" ContentType="image/x-wmf"/>
  <Override PartName="/ppt/media/image111.png" ContentType="image/png"/>
  <Override PartName="/ppt/media/image47.png" ContentType="image/png"/>
  <Override PartName="/ppt/media/image10.png" ContentType="image/png"/>
  <Override PartName="/ppt/media/image107.png" ContentType="image/png"/>
  <Override PartName="/ppt/media/image59.png" ContentType="image/png"/>
  <Override PartName="/ppt/media/image110.png" ContentType="image/png"/>
  <Override PartName="/ppt/media/image33.png" ContentType="image/png"/>
  <Override PartName="/ppt/media/image155.png" ContentType="image/png"/>
  <Override PartName="/ppt/media/image3.png" ContentType="image/png"/>
  <Override PartName="/ppt/media/image83.png" ContentType="image/png"/>
  <Override PartName="/ppt/media/image15.png" ContentType="image/png"/>
  <Override PartName="/ppt/media/image12.png" ContentType="image/png"/>
  <Override PartName="/ppt/media/image80.png" ContentType="image/png"/>
  <Override PartName="/ppt/media/image94.png" ContentType="image/png"/>
  <Override PartName="/ppt/media/image26.png" ContentType="image/png"/>
  <Override PartName="/ppt/media/image154.png" ContentType="image/png"/>
  <Override PartName="/ppt/media/image2.png" ContentType="image/png"/>
  <Override PartName="/ppt/media/image84.png" ContentType="image/png"/>
  <Override PartName="/ppt/media/image16.png" ContentType="image/png"/>
  <Override PartName="/ppt/media/image13.png" ContentType="image/png"/>
  <Override PartName="/ppt/media/image81.png" ContentType="image/png"/>
  <Override PartName="/ppt/media/image85.png" ContentType="image/png"/>
  <Override PartName="/ppt/media/image17.png" ContentType="image/png"/>
  <Override PartName="/ppt/media/image14.png" ContentType="image/png"/>
  <Override PartName="/ppt/media/image82.png" ContentType="image/png"/>
  <Override PartName="/ppt/media/image57.png" ContentType="image/png"/>
  <Override PartName="/ppt/media/image20.png" ContentType="image/png"/>
  <Override PartName="/ppt/media/image117.png" ContentType="image/png"/>
  <Override PartName="/ppt/media/image58.png" ContentType="image/png"/>
  <Override PartName="/ppt/media/image21.png" ContentType="image/png"/>
  <Override PartName="/ppt/media/image118.png" ContentType="image/png"/>
  <Override PartName="/ppt/media/image90.png" ContentType="image/png"/>
  <Override PartName="/ppt/media/image22.png" ContentType="image/png"/>
  <Override PartName="/ppt/media/image119.png" ContentType="image/png"/>
  <Override PartName="/ppt/media/image91.png" ContentType="image/png"/>
  <Override PartName="/ppt/media/image23.png" ContentType="image/png"/>
  <Override PartName="/ppt/media/image24.png" ContentType="image/png"/>
  <Override PartName="/ppt/media/image92.png" ContentType="image/png"/>
  <Override PartName="/ppt/media/image25.png" ContentType="image/png"/>
  <Override PartName="/ppt/media/image93.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68.png" ContentType="image/png"/>
  <Override PartName="/ppt/media/image69.png" ContentType="image/png"/>
  <Override PartName="/ppt/media/image120.png" ContentType="image/png"/>
  <Override PartName="/ppt/media/image70.png" ContentType="image/png"/>
  <Override PartName="/ppt/media/image71.png" ContentType="image/png"/>
  <Override PartName="/ppt/media/image72.png" ContentType="image/pn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8.xml.rels" ContentType="application/vnd.openxmlformats-package.relationships+xml"/>
  <Override PartName="/ppt/slideLayouts/_rels/slideLayout5.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2.xml.rels" ContentType="application/vnd.openxmlformats-package.relationships+xml"/>
  <Override PartName="/ppt/slideLayouts/_rels/slideLayout1.xml.rels" ContentType="application/vnd.openxmlformats-package.relationships+xml"/>
  <Override PartName="/ppt/slideLayouts/slideLayout9.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56.xml" ContentType="application/vnd.openxmlformats-officedocument.presentationml.slide+xml"/>
  <Override PartName="/ppt/slides/slide55.xml" ContentType="application/vnd.openxmlformats-officedocument.presentationml.slide+xml"/>
  <Override PartName="/ppt/slides/slide54.xml" ContentType="application/vnd.openxmlformats-officedocument.presentationml.slide+xml"/>
  <Override PartName="/ppt/slides/slide53.xml" ContentType="application/vnd.openxmlformats-officedocument.presentationml.slide+xml"/>
  <Override PartName="/ppt/slides/slide52.xml" ContentType="application/vnd.openxmlformats-officedocument.presentationml.slide+xml"/>
  <Override PartName="/ppt/slides/slide51.xml" ContentType="application/vnd.openxmlformats-officedocument.presentationml.slide+xml"/>
  <Override PartName="/ppt/slides/slide42.xml" ContentType="application/vnd.openxmlformats-officedocument.presentationml.slide+xml"/>
  <Override PartName="/ppt/slides/slide7.xml" ContentType="application/vnd.openxmlformats-officedocument.presentationml.slide+xml"/>
  <Override PartName="/ppt/slides/slide14.xml" ContentType="application/vnd.openxmlformats-officedocument.presentationml.slide+xml"/>
  <Override PartName="/ppt/slides/slide41.xml" ContentType="application/vnd.openxmlformats-officedocument.presentationml.slide+xml"/>
  <Override PartName="/ppt/slides/slide40.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60.xml" ContentType="application/vnd.openxmlformats-officedocument.presentationml.slide+xml"/>
  <Override PartName="/ppt/slides/slide20.xml" ContentType="application/vnd.openxmlformats-officedocument.presentationml.slide+xml"/>
  <Override PartName="/ppt/slides/slide57.xml" ContentType="application/vnd.openxmlformats-officedocument.presentationml.slide+xml"/>
  <Override PartName="/ppt/slides/slide19.xml" ContentType="application/vnd.openxmlformats-officedocument.presentationml.slide+xml"/>
  <Override PartName="/ppt/slides/slide61.xml" ContentType="application/vnd.openxmlformats-officedocument.presentationml.slide+xml"/>
  <Override PartName="/ppt/slides/slide21.xml" ContentType="application/vnd.openxmlformats-officedocument.presentationml.slide+xml"/>
  <Override PartName="/ppt/slides/slide58.xml" ContentType="application/vnd.openxmlformats-officedocument.presentationml.slide+xml"/>
  <Override PartName="/ppt/slides/slide22.xml" ContentType="application/vnd.openxmlformats-officedocument.presentationml.slide+xml"/>
  <Override PartName="/ppt/slides/slide59.xml" ContentType="application/vnd.openxmlformats-officedocument.presentationml.slide+xml"/>
  <Override PartName="/ppt/slides/slide29.xml" ContentType="application/vnd.openxmlformats-officedocument.presentationml.slide+xml"/>
  <Override PartName="/ppt/slides/slide65.xml" ContentType="application/vnd.openxmlformats-officedocument.presentationml.slide+xml"/>
  <Override PartName="/ppt/slides/slide28.xml" ContentType="application/vnd.openxmlformats-officedocument.presentationml.slide+xml"/>
  <Override PartName="/ppt/slides/slide64.xml" ContentType="application/vnd.openxmlformats-officedocument.presentationml.slide+xml"/>
  <Override PartName="/ppt/slides/slide27.xml" ContentType="application/vnd.openxmlformats-officedocument.presentationml.slide+xml"/>
  <Override PartName="/ppt/slides/slide63.xml" ContentType="application/vnd.openxmlformats-officedocument.presentationml.slide+xml"/>
  <Override PartName="/ppt/slides/slide26.xml" ContentType="application/vnd.openxmlformats-officedocument.presentationml.slide+xml"/>
  <Override PartName="/ppt/slides/slide6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10.xml" ContentType="application/vnd.openxmlformats-officedocument.presentationml.slide+xml"/>
  <Override PartName="/ppt/slides/slide47.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xml" ContentType="application/vnd.openxmlformats-officedocument.presentationml.slide+xml"/>
  <Override PartName="/ppt/slides/slide11.xml" ContentType="application/vnd.openxmlformats-officedocument.presentationml.slide+xml"/>
  <Override PartName="/ppt/slides/slide48.xml" ContentType="application/vnd.openxmlformats-officedocument.presentationml.slide+xml"/>
  <Override PartName="/ppt/slides/slide16.xml" ContentType="application/vnd.openxmlformats-officedocument.presentationml.slide+xml"/>
  <Override PartName="/ppt/slides/slide9.xml" ContentType="application/vnd.openxmlformats-officedocument.presentationml.slide+xml"/>
  <Override PartName="/ppt/slides/slide44.xml" ContentType="application/vnd.openxmlformats-officedocument.presentationml.slide+xml"/>
  <Override PartName="/ppt/slides/slide5.xml" ContentType="application/vnd.openxmlformats-officedocument.presentationml.slide+xml"/>
  <Override PartName="/ppt/slides/slide12.xml" ContentType="application/vnd.openxmlformats-officedocument.presentationml.slide+xml"/>
  <Override PartName="/ppt/slides/slide49.xml" ContentType="application/vnd.openxmlformats-officedocument.presentationml.slide+xml"/>
  <Override PartName="/ppt/slides/_rels/slide39.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2.xml.rels" ContentType="application/vnd.openxmlformats-package.relationships+xml"/>
  <Override PartName="/ppt/slides/_rels/slide1.xml.rels" ContentType="application/vnd.openxmlformats-package.relationships+xml"/>
  <Override PartName="/ppt/slides/_rels/slide58.xml.rels" ContentType="application/vnd.openxmlformats-package.relationships+xml"/>
  <Override PartName="/ppt/slides/_rels/slide65.xml.rels" ContentType="application/vnd.openxmlformats-package.relationships+xml"/>
  <Override PartName="/ppt/slides/_rels/slide13.xml.rels" ContentType="application/vnd.openxmlformats-package.relationships+xml"/>
  <Override PartName="/ppt/slides/_rels/slide27.xml.rels" ContentType="application/vnd.openxmlformats-package.relationships+xml"/>
  <Override PartName="/ppt/slides/_rels/slide36.xml.rels" ContentType="application/vnd.openxmlformats-package.relationships+xml"/>
  <Override PartName="/ppt/slides/_rels/slide43.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21.xml.rels" ContentType="application/vnd.openxmlformats-package.relationships+xml"/>
  <Override PartName="/ppt/slides/_rels/slide17.xml.rels" ContentType="application/vnd.openxmlformats-package.relationships+xml"/>
  <Override PartName="/ppt/slides/_rels/slide11.xml.rels" ContentType="application/vnd.openxmlformats-package.relationships+xml"/>
  <Override PartName="/ppt/slides/_rels/slide26.xml.rels" ContentType="application/vnd.openxmlformats-package.relationships+xml"/>
  <Override PartName="/ppt/slides/_rels/slide12.xml.rels" ContentType="application/vnd.openxmlformats-package.relationships+xml"/>
  <Override PartName="/ppt/slides/_rels/slide48.xml.rels" ContentType="application/vnd.openxmlformats-package.relationships+xml"/>
  <Override PartName="/ppt/slides/_rels/slide6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55.xml.rels" ContentType="application/vnd.openxmlformats-package.relationships+xml"/>
  <Override PartName="/ppt/slides/_rels/slide35.xml.rels" ContentType="application/vnd.openxmlformats-package.relationships+xml"/>
  <Override PartName="/ppt/slides/_rels/slide51.xml.rels" ContentType="application/vnd.openxmlformats-package.relationships+xml"/>
  <Override PartName="/ppt/slides/_rels/slide42.xml.rels" ContentType="application/vnd.openxmlformats-package.relationships+xml"/>
  <Override PartName="/ppt/slides/_rels/slide7.xml.rels" ContentType="application/vnd.openxmlformats-package.relationships+xml"/>
  <Override PartName="/ppt/slides/_rels/slide54.xml.rels" ContentType="application/vnd.openxmlformats-package.relationships+xml"/>
  <Override PartName="/ppt/slides/_rels/slide63.xml.rels" ContentType="application/vnd.openxmlformats-package.relationships+xml"/>
  <Override PartName="/ppt/slides/_rels/slide47.xml.rels" ContentType="application/vnd.openxmlformats-package.relationships+xml"/>
  <Override PartName="/ppt/slides/_rels/slide4.xml.rels" ContentType="application/vnd.openxmlformats-package.relationships+xml"/>
  <Override PartName="/ppt/slides/_rels/slide41.xml.rels" ContentType="application/vnd.openxmlformats-package.relationships+xml"/>
  <Override PartName="/ppt/slides/_rels/slide6.xml.rels" ContentType="application/vnd.openxmlformats-package.relationships+xml"/>
  <Override PartName="/ppt/slides/_rels/slide34.xml.rels" ContentType="application/vnd.openxmlformats-package.relationships+xml"/>
  <Override PartName="/ppt/slides/_rels/slide50.xml.rels" ContentType="application/vnd.openxmlformats-package.relationships+xml"/>
  <Override PartName="/ppt/slides/_rels/slide49.xml.rels" ContentType="application/vnd.openxmlformats-package.relationships+xml"/>
  <Override PartName="/ppt/slides/_rels/slide53.xml.rels" ContentType="application/vnd.openxmlformats-package.relationships+xml"/>
  <Override PartName="/ppt/slides/_rels/slide62.xml.rels" ContentType="application/vnd.openxmlformats-package.relationships+xml"/>
  <Override PartName="/ppt/slides/_rels/slide46.xml.rels" ContentType="application/vnd.openxmlformats-package.relationships+xml"/>
  <Override PartName="/ppt/slides/_rels/slide52.xml.rels" ContentType="application/vnd.openxmlformats-package.relationships+xml"/>
  <Override PartName="/ppt/slides/_rels/slide57.xml.rels" ContentType="application/vnd.openxmlformats-package.relationships+xml"/>
  <Override PartName="/ppt/slides/_rels/slide61.xml.rels" ContentType="application/vnd.openxmlformats-package.relationships+xml"/>
  <Override PartName="/ppt/slides/_rels/slide18.xml.rels" ContentType="application/vnd.openxmlformats-package.relationships+xml"/>
  <Override PartName="/ppt/slides/_rels/slide22.xml.rels" ContentType="application/vnd.openxmlformats-package.relationships+xml"/>
  <Override PartName="/ppt/slides/_rels/slide28.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44.xml.rels" ContentType="application/vnd.openxmlformats-package.relationships+xml"/>
  <Override PartName="/ppt/slides/_rels/slide37.xml.rels" ContentType="application/vnd.openxmlformats-package.relationships+xml"/>
  <Override PartName="/ppt/slides/_rels/slide56.xml.rels" ContentType="application/vnd.openxmlformats-package.relationships+xml"/>
  <Override PartName="/ppt/slides/_rels/slide60.xml.rels" ContentType="application/vnd.openxmlformats-package.relationships+xml"/>
  <Override PartName="/ppt/slides/_rels/slide14.xml.rels" ContentType="application/vnd.openxmlformats-package.relationships+xml"/>
  <Override PartName="/ppt/slides/_rels/slide33.xml.rels" ContentType="application/vnd.openxmlformats-package.relationships+xml"/>
  <Override PartName="/ppt/slides/_rels/slide29.xml.rels" ContentType="application/vnd.openxmlformats-package.relationships+xml"/>
  <Override PartName="/ppt/slides/_rels/slide19.xml.rels" ContentType="application/vnd.openxmlformats-package.relationships+xml"/>
  <Override PartName="/ppt/slides/_rels/slide23.xml.rels" ContentType="application/vnd.openxmlformats-package.relationships+xml"/>
  <Override PartName="/ppt/slides/_rels/slide30.xml.rels" ContentType="application/vnd.openxmlformats-package.relationships+xml"/>
  <Override PartName="/ppt/slides/_rels/slide38.xml.rels" ContentType="application/vnd.openxmlformats-package.relationships+xml"/>
  <Override PartName="/ppt/slides/_rels/slide45.xml.rels" ContentType="application/vnd.openxmlformats-package.relationships+xml"/>
  <Override PartName="/ppt/slides/_rels/slide25.xml.rels" ContentType="application/vnd.openxmlformats-package.relationships+xml"/>
  <Override PartName="/ppt/slides/_rels/slide59.xml.rels" ContentType="application/vnd.openxmlformats-package.relationships+xml"/>
  <Override PartName="/ppt/slides/_rels/slide10.xml.rels" ContentType="application/vnd.openxmlformats-package.relationships+xml"/>
  <Override PartName="/ppt/slides/_rels/slide20.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1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0.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notesMasterIdLst>
    <p:notesMasterId r:id="rId3"/>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Lst>
  <p:sldSz cx="9144000" cy="68580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notesMaster" Target="notesMasters/notesMaster1.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
</Relationships>
</file>

<file path=ppt/notesMasters/_rels/notesMaster1.xml.rels><?xml version="1.0" encoding="UTF-8"?>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3600" spc="-1" strike="noStrike">
                <a:solidFill>
                  <a:srgbClr val="000000"/>
                </a:solidFill>
                <a:latin typeface="Arial"/>
              </a:rPr>
              <a:t>Click </a:t>
            </a:r>
            <a:r>
              <a:rPr b="0" lang="en-US" sz="3600" spc="-1" strike="noStrike">
                <a:solidFill>
                  <a:srgbClr val="000000"/>
                </a:solidFill>
                <a:latin typeface="Arial"/>
              </a:rPr>
              <a:t>to </a:t>
            </a:r>
            <a:r>
              <a:rPr b="0" lang="en-US" sz="3600" spc="-1" strike="noStrike">
                <a:solidFill>
                  <a:srgbClr val="000000"/>
                </a:solidFill>
                <a:latin typeface="Arial"/>
              </a:rPr>
              <a:t>mov</a:t>
            </a:r>
            <a:r>
              <a:rPr b="0" lang="en-US" sz="3600" spc="-1" strike="noStrike">
                <a:solidFill>
                  <a:srgbClr val="000000"/>
                </a:solidFill>
                <a:latin typeface="Arial"/>
              </a:rPr>
              <a:t>e the </a:t>
            </a:r>
            <a:r>
              <a:rPr b="0" lang="en-US" sz="3600" spc="-1" strike="noStrike">
                <a:solidFill>
                  <a:srgbClr val="000000"/>
                </a:solidFill>
                <a:latin typeface="Arial"/>
              </a:rPr>
              <a:t>slide</a:t>
            </a:r>
            <a:endParaRPr b="0" lang="en-US" sz="3600" spc="-1" strike="noStrike">
              <a:solidFill>
                <a:srgbClr val="000000"/>
              </a:solidFill>
              <a:latin typeface="Arial"/>
            </a:endParaRPr>
          </a:p>
        </p:txBody>
      </p:sp>
      <p:sp>
        <p:nvSpPr>
          <p:cNvPr id="41" name="PlaceHolder 2"/>
          <p:cNvSpPr>
            <a:spLocks noGrp="1"/>
          </p:cNvSpPr>
          <p:nvPr>
            <p:ph type="body"/>
          </p:nvPr>
        </p:nvSpPr>
        <p:spPr>
          <a:xfrm>
            <a:off x="756000" y="5078520"/>
            <a:ext cx="6047640" cy="4811040"/>
          </a:xfrm>
          <a:prstGeom prst="rect">
            <a:avLst/>
          </a:prstGeom>
        </p:spPr>
        <p:txBody>
          <a:bodyPr lIns="0" rIns="0" tIns="0" bIns="0">
            <a:noAutofit/>
          </a:bodyPr>
          <a:p>
            <a:r>
              <a:rPr b="0" lang="en-US" sz="2000" spc="-1" strike="noStrike">
                <a:latin typeface="Arial"/>
              </a:rPr>
              <a:t>Click to </a:t>
            </a:r>
            <a:r>
              <a:rPr b="0" lang="en-US" sz="2000" spc="-1" strike="noStrike">
                <a:latin typeface="Arial"/>
              </a:rPr>
              <a:t>edit the </a:t>
            </a:r>
            <a:r>
              <a:rPr b="0" lang="en-US" sz="2000" spc="-1" strike="noStrike">
                <a:latin typeface="Arial"/>
              </a:rPr>
              <a:t>notes </a:t>
            </a:r>
            <a:r>
              <a:rPr b="0" lang="en-US" sz="2000" spc="-1" strike="noStrike">
                <a:latin typeface="Arial"/>
              </a:rPr>
              <a:t>format</a:t>
            </a:r>
            <a:endParaRPr b="0" lang="en-US" sz="2000" spc="-1" strike="noStrike">
              <a:latin typeface="Arial"/>
            </a:endParaRPr>
          </a:p>
        </p:txBody>
      </p:sp>
      <p:sp>
        <p:nvSpPr>
          <p:cNvPr id="42" name="PlaceHolder 3"/>
          <p:cNvSpPr>
            <a:spLocks noGrp="1"/>
          </p:cNvSpPr>
          <p:nvPr>
            <p:ph type="hdr"/>
          </p:nvPr>
        </p:nvSpPr>
        <p:spPr>
          <a:xfrm>
            <a:off x="0" y="0"/>
            <a:ext cx="3280680" cy="534240"/>
          </a:xfrm>
          <a:prstGeom prst="rect">
            <a:avLst/>
          </a:prstGeom>
        </p:spPr>
        <p:txBody>
          <a:bodyPr lIns="0" rIns="0" tIns="0" bIns="0">
            <a:noAutofit/>
          </a:bodyPr>
          <a:p>
            <a:r>
              <a:rPr b="0" lang="en-US" sz="1400" spc="-1" strike="noStrike">
                <a:latin typeface="Times New Roman"/>
              </a:rPr>
              <a:t>&lt;header&gt;</a:t>
            </a:r>
            <a:endParaRPr b="0" lang="en-US" sz="1400" spc="-1" strike="noStrike">
              <a:latin typeface="Times New Roman"/>
            </a:endParaRPr>
          </a:p>
        </p:txBody>
      </p:sp>
      <p:sp>
        <p:nvSpPr>
          <p:cNvPr id="43" name="PlaceHolder 4"/>
          <p:cNvSpPr>
            <a:spLocks noGrp="1"/>
          </p:cNvSpPr>
          <p:nvPr>
            <p:ph type="dt"/>
          </p:nvPr>
        </p:nvSpPr>
        <p:spPr>
          <a:xfrm>
            <a:off x="4278960" y="0"/>
            <a:ext cx="3280680" cy="534240"/>
          </a:xfrm>
          <a:prstGeom prst="rect">
            <a:avLst/>
          </a:prstGeom>
        </p:spPr>
        <p:txBody>
          <a:bodyPr lIns="0" rIns="0" tIns="0" bIns="0">
            <a:noAutofit/>
          </a:bodyPr>
          <a:p>
            <a:pPr algn="r"/>
            <a:r>
              <a:rPr b="0" lang="en-US" sz="1400" spc="-1" strike="noStrike">
                <a:latin typeface="Times New Roman"/>
              </a:rPr>
              <a:t>&lt;date/time&gt;</a:t>
            </a:r>
            <a:endParaRPr b="0" lang="en-US" sz="1400" spc="-1" strike="noStrike">
              <a:latin typeface="Times New Roman"/>
            </a:endParaRPr>
          </a:p>
        </p:txBody>
      </p:sp>
      <p:sp>
        <p:nvSpPr>
          <p:cNvPr id="44" name="PlaceHolder 5"/>
          <p:cNvSpPr>
            <a:spLocks noGrp="1"/>
          </p:cNvSpPr>
          <p:nvPr>
            <p:ph type="ftr"/>
          </p:nvPr>
        </p:nvSpPr>
        <p:spPr>
          <a:xfrm>
            <a:off x="0" y="10157400"/>
            <a:ext cx="3280680" cy="534240"/>
          </a:xfrm>
          <a:prstGeom prst="rect">
            <a:avLst/>
          </a:prstGeom>
        </p:spPr>
        <p:txBody>
          <a:bodyPr lIns="0" rIns="0" tIns="0" bIns="0" anchor="b">
            <a:noAutofit/>
          </a:bodyPr>
          <a:p>
            <a:r>
              <a:rPr b="0" lang="en-US" sz="1400" spc="-1" strike="noStrike">
                <a:latin typeface="Times New Roman"/>
              </a:rPr>
              <a:t>&lt;footer&gt;</a:t>
            </a:r>
            <a:endParaRPr b="0" lang="en-US" sz="1400" spc="-1" strike="noStrike">
              <a:latin typeface="Times New Roman"/>
            </a:endParaRPr>
          </a:p>
        </p:txBody>
      </p:sp>
      <p:sp>
        <p:nvSpPr>
          <p:cNvPr id="45"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8611D370-89D6-45C4-946A-66D7B9B83450}" type="slidenum">
              <a:rPr b="0" lang="en-US" sz="1400" spc="-1" strike="noStrike">
                <a:latin typeface="Times New Roman"/>
              </a:rPr>
              <a:t>&lt;number&gt;</a:t>
            </a:fld>
            <a:endParaRPr b="0" lang="en-US"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4" name="PlaceHolder 1"/>
          <p:cNvSpPr>
            <a:spLocks noGrp="1"/>
          </p:cNvSpPr>
          <p:nvPr>
            <p:ph type="sldImg"/>
          </p:nvPr>
        </p:nvSpPr>
        <p:spPr>
          <a:xfrm>
            <a:off x="1371600" y="1143000"/>
            <a:ext cx="4114440" cy="3085920"/>
          </a:xfrm>
          <a:prstGeom prst="rect">
            <a:avLst/>
          </a:prstGeom>
        </p:spPr>
      </p:sp>
      <p:sp>
        <p:nvSpPr>
          <p:cNvPr id="515"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Times New Roman"/>
              </a:rPr>
              <a:t>Reference/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16"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9B293CF8-1988-4A52-BD79-79EC3FD725BC}"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7" name="PlaceHolder 1"/>
          <p:cNvSpPr>
            <a:spLocks noGrp="1"/>
          </p:cNvSpPr>
          <p:nvPr>
            <p:ph type="sldImg"/>
          </p:nvPr>
        </p:nvSpPr>
        <p:spPr>
          <a:xfrm>
            <a:off x="1371600" y="1143000"/>
            <a:ext cx="4114440" cy="3085920"/>
          </a:xfrm>
          <a:prstGeom prst="rect">
            <a:avLst/>
          </a:prstGeom>
        </p:spPr>
      </p:sp>
      <p:sp>
        <p:nvSpPr>
          <p:cNvPr id="518"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Times New Roman"/>
              </a:rPr>
              <a:t>Reference/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19"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F1FE9E5B-6EA2-4C50-867F-E1D43501B907}"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0" name="PlaceHolder 1"/>
          <p:cNvSpPr>
            <a:spLocks noGrp="1"/>
          </p:cNvSpPr>
          <p:nvPr>
            <p:ph type="sldImg"/>
          </p:nvPr>
        </p:nvSpPr>
        <p:spPr>
          <a:xfrm>
            <a:off x="1371600" y="1143000"/>
            <a:ext cx="4114440" cy="3085920"/>
          </a:xfrm>
          <a:prstGeom prst="rect">
            <a:avLst/>
          </a:prstGeom>
        </p:spPr>
      </p:sp>
      <p:sp>
        <p:nvSpPr>
          <p:cNvPr id="521"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Times New Roman"/>
              </a:rPr>
              <a:t>Reference/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22"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5EB1CBD3-FE24-4675-A164-4E383DDB66AD}"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3" name="PlaceHolder 1"/>
          <p:cNvSpPr>
            <a:spLocks noGrp="1"/>
          </p:cNvSpPr>
          <p:nvPr>
            <p:ph type="sldImg"/>
          </p:nvPr>
        </p:nvSpPr>
        <p:spPr>
          <a:xfrm>
            <a:off x="1371600" y="1143000"/>
            <a:ext cx="4114440" cy="3085920"/>
          </a:xfrm>
          <a:prstGeom prst="rect">
            <a:avLst/>
          </a:prstGeom>
        </p:spPr>
      </p:sp>
      <p:sp>
        <p:nvSpPr>
          <p:cNvPr id="524" name="PlaceHolder 2"/>
          <p:cNvSpPr>
            <a:spLocks noGrp="1"/>
          </p:cNvSpPr>
          <p:nvPr>
            <p:ph type="body"/>
          </p:nvPr>
        </p:nvSpPr>
        <p:spPr>
          <a:xfrm>
            <a:off x="685800" y="4400640"/>
            <a:ext cx="5486040" cy="3600000"/>
          </a:xfrm>
          <a:prstGeom prst="rect">
            <a:avLst/>
          </a:prstGeom>
        </p:spPr>
        <p:txBody>
          <a:bodyPr>
            <a:noAutofit/>
          </a:bodyPr>
          <a:p>
            <a:pPr>
              <a:lnSpc>
                <a:spcPct val="100000"/>
              </a:lnSpc>
              <a:spcBef>
                <a:spcPts val="360"/>
              </a:spcBef>
              <a:tabLst>
                <a:tab algn="l" pos="0"/>
              </a:tabLst>
            </a:pPr>
            <a:r>
              <a:rPr b="0" lang="en-US" sz="1200" spc="-1" strike="noStrike">
                <a:solidFill>
                  <a:srgbClr val="000000"/>
                </a:solidFill>
                <a:latin typeface="Calisto MT"/>
                <a:ea typeface="MS Mincho"/>
              </a:rPr>
              <a:t>for each value of the time index, we could not generalize to sequence lengths not seen during training, and not share statistical strength across different sequence lengths and across different positions in time.</a:t>
            </a:r>
            <a:endParaRPr b="0" lang="en-US" sz="1200" spc="-1" strike="noStrike">
              <a:latin typeface="Arial"/>
            </a:endParaRPr>
          </a:p>
          <a:p>
            <a:pPr>
              <a:lnSpc>
                <a:spcPct val="100000"/>
              </a:lnSpc>
              <a:tabLst>
                <a:tab algn="l" pos="0"/>
              </a:tabLst>
            </a:pPr>
            <a:endParaRPr b="0" lang="en-US" sz="1200" spc="-1" strike="noStrike">
              <a:latin typeface="Arial"/>
            </a:endParaRPr>
          </a:p>
        </p:txBody>
      </p:sp>
      <p:sp>
        <p:nvSpPr>
          <p:cNvPr id="525"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E4422A04-82C5-4DB8-BE4A-E63BDC50D674}"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2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6" name="PlaceHolder 1"/>
          <p:cNvSpPr>
            <a:spLocks noGrp="1"/>
          </p:cNvSpPr>
          <p:nvPr>
            <p:ph type="sldImg"/>
          </p:nvPr>
        </p:nvSpPr>
        <p:spPr>
          <a:xfrm>
            <a:off x="1371600" y="1143000"/>
            <a:ext cx="4114440" cy="3085920"/>
          </a:xfrm>
          <a:prstGeom prst="rect">
            <a:avLst/>
          </a:prstGeom>
        </p:spPr>
      </p:sp>
      <p:sp>
        <p:nvSpPr>
          <p:cNvPr id="527"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Times New Roman"/>
              </a:rPr>
              <a:t>Reference/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28"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0FE020CB-DCDC-491B-9C73-43F2B6E5D367}"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8" name="PlaceHolder 1"/>
          <p:cNvSpPr>
            <a:spLocks noGrp="1"/>
          </p:cNvSpPr>
          <p:nvPr>
            <p:ph type="sldImg"/>
          </p:nvPr>
        </p:nvSpPr>
        <p:spPr>
          <a:xfrm>
            <a:off x="1371600" y="1143000"/>
            <a:ext cx="4114440" cy="3085920"/>
          </a:xfrm>
          <a:prstGeom prst="rect">
            <a:avLst/>
          </a:prstGeom>
        </p:spPr>
      </p:sp>
      <p:sp>
        <p:nvSpPr>
          <p:cNvPr id="509"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Times New Roman"/>
              </a:rPr>
              <a:t>Reference/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10"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87FC8765-2658-47D3-91FA-4158C1DCD949}"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PlaceHolder 1"/>
          <p:cNvSpPr>
            <a:spLocks noGrp="1"/>
          </p:cNvSpPr>
          <p:nvPr>
            <p:ph type="sldImg"/>
          </p:nvPr>
        </p:nvSpPr>
        <p:spPr>
          <a:xfrm>
            <a:off x="1371600" y="1143000"/>
            <a:ext cx="4114440" cy="3085920"/>
          </a:xfrm>
          <a:prstGeom prst="rect">
            <a:avLst/>
          </a:prstGeom>
        </p:spPr>
      </p:sp>
      <p:sp>
        <p:nvSpPr>
          <p:cNvPr id="51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Times New Roman"/>
              </a:rPr>
              <a:t>Reference/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13"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90E13386-7B3D-46B1-B683-683EBAF2EAB1}"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4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29" name="PlaceHolder 1"/>
          <p:cNvSpPr>
            <a:spLocks noGrp="1"/>
          </p:cNvSpPr>
          <p:nvPr>
            <p:ph type="sldImg"/>
          </p:nvPr>
        </p:nvSpPr>
        <p:spPr>
          <a:xfrm>
            <a:off x="1371600" y="1143000"/>
            <a:ext cx="4114440" cy="3085920"/>
          </a:xfrm>
          <a:prstGeom prst="rect">
            <a:avLst/>
          </a:prstGeom>
        </p:spPr>
      </p:sp>
      <p:sp>
        <p:nvSpPr>
          <p:cNvPr id="530"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Times New Roman"/>
              </a:rPr>
              <a:t>Reference/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31"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668F3FF7-81E7-4200-AF4E-FCF939FAF4BC}"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2" name="PlaceHolder 1"/>
          <p:cNvSpPr>
            <a:spLocks noGrp="1"/>
          </p:cNvSpPr>
          <p:nvPr>
            <p:ph type="sldImg"/>
          </p:nvPr>
        </p:nvSpPr>
        <p:spPr>
          <a:xfrm>
            <a:off x="1371600" y="1143000"/>
            <a:ext cx="4114440" cy="3085920"/>
          </a:xfrm>
          <a:prstGeom prst="rect">
            <a:avLst/>
          </a:prstGeom>
        </p:spPr>
      </p:sp>
      <p:sp>
        <p:nvSpPr>
          <p:cNvPr id="533"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Times New Roman"/>
              </a:rPr>
              <a:t>Reference/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34"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2E73D14E-1E35-4402-8EAE-C0FD939D9BF5}"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4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5" name="PlaceHolder 1"/>
          <p:cNvSpPr>
            <a:spLocks noGrp="1"/>
          </p:cNvSpPr>
          <p:nvPr>
            <p:ph type="sldImg"/>
          </p:nvPr>
        </p:nvSpPr>
        <p:spPr>
          <a:xfrm>
            <a:off x="1371600" y="1143000"/>
            <a:ext cx="4114440" cy="3085920"/>
          </a:xfrm>
          <a:prstGeom prst="rect">
            <a:avLst/>
          </a:prstGeom>
        </p:spPr>
      </p:sp>
      <p:sp>
        <p:nvSpPr>
          <p:cNvPr id="536"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Times New Roman"/>
              </a:rPr>
              <a:t>Reference/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37"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369A062D-6E6F-4135-AA8B-F1CB017C468F}"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8" name="PlaceHolder 1"/>
          <p:cNvSpPr>
            <a:spLocks noGrp="1"/>
          </p:cNvSpPr>
          <p:nvPr>
            <p:ph type="sldImg"/>
          </p:nvPr>
        </p:nvSpPr>
        <p:spPr>
          <a:xfrm>
            <a:off x="1371600" y="1143000"/>
            <a:ext cx="4114440" cy="3085920"/>
          </a:xfrm>
          <a:prstGeom prst="rect">
            <a:avLst/>
          </a:prstGeom>
        </p:spPr>
      </p:sp>
      <p:sp>
        <p:nvSpPr>
          <p:cNvPr id="539" name="PlaceHolder 2"/>
          <p:cNvSpPr>
            <a:spLocks noGrp="1"/>
          </p:cNvSpPr>
          <p:nvPr>
            <p:ph type="body"/>
          </p:nvPr>
        </p:nvSpPr>
        <p:spPr>
          <a:xfrm>
            <a:off x="709560" y="4925880"/>
            <a:ext cx="5679720" cy="4028760"/>
          </a:xfrm>
          <a:prstGeom prst="rect">
            <a:avLst/>
          </a:prstGeom>
        </p:spPr>
        <p:txBody>
          <a:bodyPr>
            <a:noAutofit/>
          </a:bodyPr>
          <a:p>
            <a:pPr marL="216000" indent="-216000">
              <a:lnSpc>
                <a:spcPct val="100000"/>
              </a:lnSpc>
            </a:pPr>
            <a:r>
              <a:rPr b="0" lang="en-US" sz="2000" spc="-1" strike="noStrike">
                <a:latin typeface="Times New Roman"/>
              </a:rPr>
              <a:t>Most traditional methods, including the previous Bimodal Deep Denoising AutoEncoder, only used the information of the current time step to predict emotions. The Bimodal-LSTM network, on the other hand, tries to use all information of previous time steps to improve the performance.</a:t>
            </a:r>
            <a:endParaRPr b="0" lang="en-US" sz="2000" spc="-1" strike="noStrike">
              <a:latin typeface="Arial"/>
            </a:endParaRPr>
          </a:p>
        </p:txBody>
      </p:sp>
      <p:sp>
        <p:nvSpPr>
          <p:cNvPr id="540"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409C6A5E-771D-46D7-A163-7661A794AB6C}"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1" name="PlaceHolder 1"/>
          <p:cNvSpPr>
            <a:spLocks noGrp="1"/>
          </p:cNvSpPr>
          <p:nvPr>
            <p:ph type="sldImg"/>
          </p:nvPr>
        </p:nvSpPr>
        <p:spPr>
          <a:xfrm>
            <a:off x="1371600" y="1143000"/>
            <a:ext cx="4114440" cy="3085920"/>
          </a:xfrm>
          <a:prstGeom prst="rect">
            <a:avLst/>
          </a:prstGeom>
        </p:spPr>
      </p:sp>
      <p:sp>
        <p:nvSpPr>
          <p:cNvPr id="542" name="PlaceHolder 2"/>
          <p:cNvSpPr>
            <a:spLocks noGrp="1"/>
          </p:cNvSpPr>
          <p:nvPr>
            <p:ph type="body"/>
          </p:nvPr>
        </p:nvSpPr>
        <p:spPr>
          <a:xfrm>
            <a:off x="685800" y="4400640"/>
            <a:ext cx="5486040" cy="3600000"/>
          </a:xfrm>
          <a:prstGeom prst="rect">
            <a:avLst/>
          </a:prstGeom>
        </p:spPr>
        <p:txBody>
          <a:bodyPr>
            <a:noAutofit/>
          </a:bodyPr>
          <a:p>
            <a:pPr marL="216000" indent="-216000">
              <a:lnSpc>
                <a:spcPct val="100000"/>
              </a:lnSpc>
            </a:pPr>
            <a:r>
              <a:rPr b="0" lang="en-US" sz="2000" spc="-1" strike="noStrike">
                <a:latin typeface="Times New Roman"/>
              </a:rPr>
              <a:t>Reference/</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43" name="灯片编号占位符 3"/>
          <p:cNvSpPr txBox="1"/>
          <p:nvPr/>
        </p:nvSpPr>
        <p:spPr>
          <a:xfrm>
            <a:off x="3884760" y="8685360"/>
            <a:ext cx="2971440" cy="458280"/>
          </a:xfrm>
          <a:prstGeom prst="rect">
            <a:avLst/>
          </a:prstGeom>
          <a:noFill/>
          <a:ln w="0">
            <a:noFill/>
          </a:ln>
        </p:spPr>
        <p:txBody>
          <a:bodyPr anchor="b">
            <a:noAutofit/>
          </a:bodyPr>
          <a:p>
            <a:pPr algn="r">
              <a:lnSpc>
                <a:spcPct val="100000"/>
              </a:lnSpc>
            </a:pPr>
            <a:fld id="{E1B8E4EE-590C-4131-BE9E-EA2FB90E8116}"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4" name="PlaceHolder 1"/>
          <p:cNvSpPr>
            <a:spLocks noGrp="1"/>
          </p:cNvSpPr>
          <p:nvPr>
            <p:ph type="sldImg"/>
          </p:nvPr>
        </p:nvSpPr>
        <p:spPr>
          <a:xfrm>
            <a:off x="1371600" y="1143000"/>
            <a:ext cx="4114440" cy="3085920"/>
          </a:xfrm>
          <a:prstGeom prst="rect">
            <a:avLst/>
          </a:prstGeom>
        </p:spPr>
      </p:sp>
      <p:sp>
        <p:nvSpPr>
          <p:cNvPr id="545" name="PlaceHolder 2"/>
          <p:cNvSpPr>
            <a:spLocks noGrp="1"/>
          </p:cNvSpPr>
          <p:nvPr>
            <p:ph type="body"/>
          </p:nvPr>
        </p:nvSpPr>
        <p:spPr>
          <a:xfrm>
            <a:off x="709560" y="4925880"/>
            <a:ext cx="5679720" cy="4028760"/>
          </a:xfrm>
          <a:prstGeom prst="rect">
            <a:avLst/>
          </a:prstGeom>
        </p:spPr>
        <p:txBody>
          <a:bodyPr>
            <a:noAutofit/>
          </a:bodyPr>
          <a:p>
            <a:pPr marL="216000" indent="-216000">
              <a:lnSpc>
                <a:spcPct val="100000"/>
              </a:lnSpc>
            </a:pPr>
            <a:r>
              <a:rPr b="0" lang="en-US" sz="2000" spc="-1" strike="noStrike">
                <a:latin typeface="Arial"/>
              </a:rPr>
              <a:t>Next, we will extract some useful features from these signals.</a:t>
            </a:r>
            <a:endParaRPr b="0" lang="en-US" sz="2000" spc="-1" strike="noStrike">
              <a:latin typeface="Arial"/>
            </a:endParaRPr>
          </a:p>
          <a:p>
            <a:pPr marL="216000" indent="-216000">
              <a:lnSpc>
                <a:spcPct val="100000"/>
              </a:lnSpc>
            </a:pPr>
            <a:r>
              <a:rPr b="0" lang="en-US" sz="2000" spc="-1" strike="noStrike">
                <a:latin typeface="Arial"/>
              </a:rPr>
              <a:t>First we apply 4-second non-overlapping Hanning windows to EEG signals, and then the windowed signals are transformed into frequency domain with short-time Fourier transform. There are 5 key bands for EEG signals, delta band, theta band, alpha band, beta band and gamma band. So after we transformed the data into frequency domain, we separate these 5 bands and calculate the PSD and DE features. PSD</a:t>
            </a:r>
            <a:r>
              <a:rPr b="0" lang="en-US" sz="2000" spc="-1" strike="noStrike">
                <a:latin typeface="Arial"/>
              </a:rPr>
              <a:t> is short for Power spectral and DE is short for differential entropy.</a:t>
            </a:r>
            <a:endParaRPr b="0" lang="en-US" sz="2000" spc="-1" strike="noStrike">
              <a:latin typeface="Arial"/>
            </a:endParaRPr>
          </a:p>
          <a:p>
            <a:pPr marL="216000" indent="-216000">
              <a:lnSpc>
                <a:spcPct val="100000"/>
              </a:lnSpc>
            </a:pPr>
            <a:r>
              <a:rPr b="0" lang="en-US" sz="2000" spc="-1" strike="noStrike">
                <a:latin typeface="Arial"/>
              </a:rPr>
              <a:t>PSD features can be seen as the sum of magnitude of signal in frequency domain, and DE features can be calculated from PSD features. </a:t>
            </a:r>
            <a:endParaRPr b="0" lang="en-US" sz="2000" spc="-1" strike="noStrike">
              <a:latin typeface="Arial"/>
            </a:endParaRPr>
          </a:p>
          <a:p>
            <a:pPr marL="216000" indent="-216000">
              <a:lnSpc>
                <a:spcPct val="100000"/>
              </a:lnSpc>
            </a:pPr>
            <a:r>
              <a:rPr b="0" lang="en-US" sz="2000" spc="-1" strike="noStrike">
                <a:latin typeface="Arial"/>
              </a:rPr>
              <a:t>In our previous results, DE features usually performs better than PSD features.</a:t>
            </a:r>
            <a:endParaRPr b="0" lang="en-US" sz="2000" spc="-1" strike="noStrike">
              <a:latin typeface="Arial"/>
            </a:endParaRPr>
          </a:p>
          <a:p>
            <a:pPr marL="216000" indent="-216000">
              <a:lnSpc>
                <a:spcPct val="100000"/>
              </a:lnSpc>
            </a:pPr>
            <a:r>
              <a:rPr b="0" lang="en-US" sz="2000" spc="-1" strike="noStrike">
                <a:latin typeface="Arial"/>
              </a:rPr>
              <a:t> </a:t>
            </a:r>
            <a:endParaRPr b="0" lang="en-US" sz="2000" spc="-1" strike="noStrike">
              <a:latin typeface="Arial"/>
            </a:endParaRPr>
          </a:p>
          <a:p>
            <a:pPr marL="216000" indent="-216000">
              <a:lnSpc>
                <a:spcPct val="100000"/>
              </a:lnSpc>
            </a:pPr>
            <a:r>
              <a:rPr b="0" lang="en-US" sz="2000" spc="-1" strike="noStrike">
                <a:latin typeface="Arial"/>
              </a:rPr>
              <a:t>As for eye movement signals, we extract some statistics features. These statistics includes blink frequency, fixation frequency, saccade frequency and other statistics. </a:t>
            </a:r>
            <a:endParaRPr b="0" lang="en-US" sz="2000" spc="-1" strike="noStrike">
              <a:latin typeface="Arial"/>
            </a:endParaRPr>
          </a:p>
          <a:p>
            <a:pPr marL="216000" indent="-216000">
              <a:lnSpc>
                <a:spcPct val="100000"/>
              </a:lnSpc>
            </a:pPr>
            <a:r>
              <a:rPr b="0" lang="en-US" sz="2000" spc="-1" strike="noStrike">
                <a:latin typeface="Arial"/>
              </a:rPr>
              <a:t>Furthermore, we calculated some features based on these statistics. For example, we calculated the mean value, standard deviation and PSD/DE features for pupil diameter.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4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C3663649-CEE0-4C35-BC2B-F6F6141750BF}"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47" name="PlaceHolder 1"/>
          <p:cNvSpPr>
            <a:spLocks noGrp="1"/>
          </p:cNvSpPr>
          <p:nvPr>
            <p:ph type="sldImg"/>
          </p:nvPr>
        </p:nvSpPr>
        <p:spPr>
          <a:xfrm>
            <a:off x="1371600" y="1143000"/>
            <a:ext cx="4114440" cy="3085920"/>
          </a:xfrm>
          <a:prstGeom prst="rect">
            <a:avLst/>
          </a:prstGeom>
        </p:spPr>
      </p:sp>
      <p:sp>
        <p:nvSpPr>
          <p:cNvPr id="548" name="PlaceHolder 2"/>
          <p:cNvSpPr>
            <a:spLocks noGrp="1"/>
          </p:cNvSpPr>
          <p:nvPr>
            <p:ph type="body"/>
          </p:nvPr>
        </p:nvSpPr>
        <p:spPr>
          <a:xfrm>
            <a:off x="709560" y="4925880"/>
            <a:ext cx="5679720" cy="4028760"/>
          </a:xfrm>
          <a:prstGeom prst="rect">
            <a:avLst/>
          </a:prstGeom>
        </p:spPr>
        <p:txBody>
          <a:bodyPr>
            <a:noAutofit/>
          </a:bodyPr>
          <a:p>
            <a:pPr marL="216000" indent="-216000">
              <a:lnSpc>
                <a:spcPct val="100000"/>
              </a:lnSpc>
            </a:pPr>
            <a:r>
              <a:rPr b="0" lang="en-US" sz="2000" spc="-1" strike="noStrike">
                <a:latin typeface="Arial"/>
              </a:rPr>
              <a:t>Next, we will extract some useful features from these signals.</a:t>
            </a:r>
            <a:endParaRPr b="0" lang="en-US" sz="2000" spc="-1" strike="noStrike">
              <a:latin typeface="Arial"/>
            </a:endParaRPr>
          </a:p>
          <a:p>
            <a:pPr marL="216000" indent="-216000">
              <a:lnSpc>
                <a:spcPct val="100000"/>
              </a:lnSpc>
            </a:pPr>
            <a:r>
              <a:rPr b="0" lang="en-US" sz="2000" spc="-1" strike="noStrike">
                <a:latin typeface="Arial"/>
              </a:rPr>
              <a:t>First we apply 4-second non-overlapping Hanning windows to EEG signals, and then the windowed signals are transformed into frequency domain with short-time Fourier transform. There are 5 key bands for EEG signals, delta band, theta band, alpha band, beta band and gamma band. So after we transformed the data into frequency domain, we separate these 5 bands and calculate the PSD and DE features. PSD</a:t>
            </a:r>
            <a:r>
              <a:rPr b="0" lang="en-US" sz="2000" spc="-1" strike="noStrike">
                <a:latin typeface="Arial"/>
              </a:rPr>
              <a:t> is short for Power spectral and DE is short for differential entropy.</a:t>
            </a:r>
            <a:endParaRPr b="0" lang="en-US" sz="2000" spc="-1" strike="noStrike">
              <a:latin typeface="Arial"/>
            </a:endParaRPr>
          </a:p>
          <a:p>
            <a:pPr marL="216000" indent="-216000">
              <a:lnSpc>
                <a:spcPct val="100000"/>
              </a:lnSpc>
            </a:pPr>
            <a:r>
              <a:rPr b="0" lang="en-US" sz="2000" spc="-1" strike="noStrike">
                <a:latin typeface="Arial"/>
              </a:rPr>
              <a:t>PSD features can be seen as the sum of magnitude of signal in frequency domain, and DE features can be calculated from PSD features. </a:t>
            </a:r>
            <a:endParaRPr b="0" lang="en-US" sz="2000" spc="-1" strike="noStrike">
              <a:latin typeface="Arial"/>
            </a:endParaRPr>
          </a:p>
          <a:p>
            <a:pPr marL="216000" indent="-216000">
              <a:lnSpc>
                <a:spcPct val="100000"/>
              </a:lnSpc>
            </a:pPr>
            <a:r>
              <a:rPr b="0" lang="en-US" sz="2000" spc="-1" strike="noStrike">
                <a:latin typeface="Arial"/>
              </a:rPr>
              <a:t>In our previous results, DE features usually performs better than PSD features.</a:t>
            </a:r>
            <a:endParaRPr b="0" lang="en-US" sz="2000" spc="-1" strike="noStrike">
              <a:latin typeface="Arial"/>
            </a:endParaRPr>
          </a:p>
          <a:p>
            <a:pPr marL="216000" indent="-216000">
              <a:lnSpc>
                <a:spcPct val="100000"/>
              </a:lnSpc>
            </a:pPr>
            <a:r>
              <a:rPr b="0" lang="en-US" sz="2000" spc="-1" strike="noStrike">
                <a:latin typeface="Arial"/>
              </a:rPr>
              <a:t> </a:t>
            </a:r>
            <a:endParaRPr b="0" lang="en-US" sz="2000" spc="-1" strike="noStrike">
              <a:latin typeface="Arial"/>
            </a:endParaRPr>
          </a:p>
          <a:p>
            <a:pPr marL="216000" indent="-216000">
              <a:lnSpc>
                <a:spcPct val="100000"/>
              </a:lnSpc>
            </a:pPr>
            <a:r>
              <a:rPr b="0" lang="en-US" sz="2000" spc="-1" strike="noStrike">
                <a:latin typeface="Arial"/>
              </a:rPr>
              <a:t>As for eye movement signals, we extract some statistics features. These statistics includes blink frequency, fixation frequency, saccade frequency and other statistics. </a:t>
            </a:r>
            <a:endParaRPr b="0" lang="en-US" sz="2000" spc="-1" strike="noStrike">
              <a:latin typeface="Arial"/>
            </a:endParaRPr>
          </a:p>
          <a:p>
            <a:pPr marL="216000" indent="-216000">
              <a:lnSpc>
                <a:spcPct val="100000"/>
              </a:lnSpc>
            </a:pPr>
            <a:r>
              <a:rPr b="0" lang="en-US" sz="2000" spc="-1" strike="noStrike">
                <a:latin typeface="Arial"/>
              </a:rPr>
              <a:t>Furthermore, we calculated some features based on these statistics. For example, we calculated the mean value, standard deviation and PSD/DE features for pupil diameter.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49"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43E7B75-BBFB-4D28-BD8A-D18B63624FA8}"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0" name="PlaceHolder 1"/>
          <p:cNvSpPr>
            <a:spLocks noGrp="1"/>
          </p:cNvSpPr>
          <p:nvPr>
            <p:ph type="sldImg"/>
          </p:nvPr>
        </p:nvSpPr>
        <p:spPr>
          <a:xfrm>
            <a:off x="1371600" y="1143000"/>
            <a:ext cx="4114440" cy="3085920"/>
          </a:xfrm>
          <a:prstGeom prst="rect">
            <a:avLst/>
          </a:prstGeom>
        </p:spPr>
      </p:sp>
      <p:sp>
        <p:nvSpPr>
          <p:cNvPr id="551" name="PlaceHolder 2"/>
          <p:cNvSpPr>
            <a:spLocks noGrp="1"/>
          </p:cNvSpPr>
          <p:nvPr>
            <p:ph type="body"/>
          </p:nvPr>
        </p:nvSpPr>
        <p:spPr>
          <a:xfrm>
            <a:off x="709560" y="4925880"/>
            <a:ext cx="5679720" cy="4028760"/>
          </a:xfrm>
          <a:prstGeom prst="rect">
            <a:avLst/>
          </a:prstGeom>
        </p:spPr>
        <p:txBody>
          <a:bodyPr>
            <a:noAutofit/>
          </a:bodyPr>
          <a:p>
            <a:endParaRPr b="0" lang="en-US" sz="2000" spc="-1" strike="noStrike">
              <a:latin typeface="Arial"/>
            </a:endParaRPr>
          </a:p>
        </p:txBody>
      </p:sp>
      <p:sp>
        <p:nvSpPr>
          <p:cNvPr id="552"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46F9B9F8-7526-4A50-BEA5-1446AB7B67BA}"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3" name="PlaceHolder 1"/>
          <p:cNvSpPr>
            <a:spLocks noGrp="1"/>
          </p:cNvSpPr>
          <p:nvPr>
            <p:ph type="sldImg"/>
          </p:nvPr>
        </p:nvSpPr>
        <p:spPr>
          <a:xfrm>
            <a:off x="1371600" y="1143000"/>
            <a:ext cx="4114440" cy="3085920"/>
          </a:xfrm>
          <a:prstGeom prst="rect">
            <a:avLst/>
          </a:prstGeom>
        </p:spPr>
      </p:sp>
      <p:sp>
        <p:nvSpPr>
          <p:cNvPr id="554" name="PlaceHolder 2"/>
          <p:cNvSpPr>
            <a:spLocks noGrp="1"/>
          </p:cNvSpPr>
          <p:nvPr>
            <p:ph type="body"/>
          </p:nvPr>
        </p:nvSpPr>
        <p:spPr>
          <a:xfrm>
            <a:off x="709560" y="4925880"/>
            <a:ext cx="5679720" cy="4028760"/>
          </a:xfrm>
          <a:prstGeom prst="rect">
            <a:avLst/>
          </a:prstGeom>
        </p:spPr>
        <p:txBody>
          <a:bodyPr>
            <a:noAutofit/>
          </a:bodyPr>
          <a:p>
            <a:endParaRPr b="0" lang="en-US" sz="2000" spc="-1" strike="noStrike">
              <a:latin typeface="Arial"/>
            </a:endParaRPr>
          </a:p>
        </p:txBody>
      </p:sp>
      <p:sp>
        <p:nvSpPr>
          <p:cNvPr id="555"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501B9366-1D6D-4B5E-9B55-4C8FA5726B1B}"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6" name="PlaceHolder 1"/>
          <p:cNvSpPr>
            <a:spLocks noGrp="1"/>
          </p:cNvSpPr>
          <p:nvPr>
            <p:ph type="sldImg"/>
          </p:nvPr>
        </p:nvSpPr>
        <p:spPr>
          <a:xfrm>
            <a:off x="1371600" y="1143000"/>
            <a:ext cx="4114440" cy="3085920"/>
          </a:xfrm>
          <a:prstGeom prst="rect">
            <a:avLst/>
          </a:prstGeom>
        </p:spPr>
      </p:sp>
      <p:sp>
        <p:nvSpPr>
          <p:cNvPr id="557" name="PlaceHolder 2"/>
          <p:cNvSpPr>
            <a:spLocks noGrp="1"/>
          </p:cNvSpPr>
          <p:nvPr>
            <p:ph type="body"/>
          </p:nvPr>
        </p:nvSpPr>
        <p:spPr>
          <a:xfrm>
            <a:off x="709560" y="4925880"/>
            <a:ext cx="5679720" cy="4028760"/>
          </a:xfrm>
          <a:prstGeom prst="rect">
            <a:avLst/>
          </a:prstGeom>
        </p:spPr>
        <p:txBody>
          <a:bodyPr>
            <a:noAutofit/>
          </a:bodyPr>
          <a:p>
            <a:endParaRPr b="0" lang="en-US" sz="2000" spc="-1" strike="noStrike">
              <a:latin typeface="Arial"/>
            </a:endParaRPr>
          </a:p>
        </p:txBody>
      </p:sp>
      <p:sp>
        <p:nvSpPr>
          <p:cNvPr id="558"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2C402D66-5183-41BA-AF03-BD17BE26861A}"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59" name="PlaceHolder 1"/>
          <p:cNvSpPr>
            <a:spLocks noGrp="1"/>
          </p:cNvSpPr>
          <p:nvPr>
            <p:ph type="sldImg"/>
          </p:nvPr>
        </p:nvSpPr>
        <p:spPr>
          <a:xfrm>
            <a:off x="1371600" y="1143000"/>
            <a:ext cx="4114440" cy="3085920"/>
          </a:xfrm>
          <a:prstGeom prst="rect">
            <a:avLst/>
          </a:prstGeom>
        </p:spPr>
      </p:sp>
      <p:sp>
        <p:nvSpPr>
          <p:cNvPr id="560" name="PlaceHolder 2"/>
          <p:cNvSpPr>
            <a:spLocks noGrp="1"/>
          </p:cNvSpPr>
          <p:nvPr>
            <p:ph type="body"/>
          </p:nvPr>
        </p:nvSpPr>
        <p:spPr>
          <a:xfrm>
            <a:off x="709560" y="4925880"/>
            <a:ext cx="5679720" cy="4028760"/>
          </a:xfrm>
          <a:prstGeom prst="rect">
            <a:avLst/>
          </a:prstGeom>
        </p:spPr>
        <p:txBody>
          <a:bodyPr>
            <a:noAutofit/>
          </a:bodyPr>
          <a:p>
            <a:endParaRPr b="0" lang="en-US" sz="2000" spc="-1" strike="noStrike">
              <a:latin typeface="Arial"/>
            </a:endParaRPr>
          </a:p>
        </p:txBody>
      </p:sp>
      <p:sp>
        <p:nvSpPr>
          <p:cNvPr id="561"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77173EB-8D98-48C2-8041-16CE92119988}"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2" name="PlaceHolder 1"/>
          <p:cNvSpPr>
            <a:spLocks noGrp="1"/>
          </p:cNvSpPr>
          <p:nvPr>
            <p:ph type="sldImg"/>
          </p:nvPr>
        </p:nvSpPr>
        <p:spPr>
          <a:xfrm>
            <a:off x="1371600" y="1143000"/>
            <a:ext cx="4114440" cy="3085920"/>
          </a:xfrm>
          <a:prstGeom prst="rect">
            <a:avLst/>
          </a:prstGeom>
        </p:spPr>
      </p:sp>
      <p:sp>
        <p:nvSpPr>
          <p:cNvPr id="563" name="PlaceHolder 2"/>
          <p:cNvSpPr>
            <a:spLocks noGrp="1"/>
          </p:cNvSpPr>
          <p:nvPr>
            <p:ph type="body"/>
          </p:nvPr>
        </p:nvSpPr>
        <p:spPr>
          <a:xfrm>
            <a:off x="709560" y="4925880"/>
            <a:ext cx="5679720" cy="4028760"/>
          </a:xfrm>
          <a:prstGeom prst="rect">
            <a:avLst/>
          </a:prstGeom>
        </p:spPr>
        <p:txBody>
          <a:bodyPr>
            <a:noAutofit/>
          </a:bodyPr>
          <a:p>
            <a:endParaRPr b="0" lang="en-US" sz="2000" spc="-1" strike="noStrike">
              <a:latin typeface="Arial"/>
            </a:endParaRPr>
          </a:p>
        </p:txBody>
      </p:sp>
      <p:sp>
        <p:nvSpPr>
          <p:cNvPr id="564"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8C855B9-D064-4A45-B3A7-2C4A50E820BC}"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5" name="PlaceHolder 1"/>
          <p:cNvSpPr>
            <a:spLocks noGrp="1"/>
          </p:cNvSpPr>
          <p:nvPr>
            <p:ph type="sldImg"/>
          </p:nvPr>
        </p:nvSpPr>
        <p:spPr>
          <a:xfrm>
            <a:off x="1371600" y="1143000"/>
            <a:ext cx="4114440" cy="3085920"/>
          </a:xfrm>
          <a:prstGeom prst="rect">
            <a:avLst/>
          </a:prstGeom>
        </p:spPr>
      </p:sp>
      <p:sp>
        <p:nvSpPr>
          <p:cNvPr id="566" name="PlaceHolder 2"/>
          <p:cNvSpPr>
            <a:spLocks noGrp="1"/>
          </p:cNvSpPr>
          <p:nvPr>
            <p:ph type="body"/>
          </p:nvPr>
        </p:nvSpPr>
        <p:spPr>
          <a:xfrm>
            <a:off x="709560" y="4925880"/>
            <a:ext cx="5679720" cy="4028760"/>
          </a:xfrm>
          <a:prstGeom prst="rect">
            <a:avLst/>
          </a:prstGeom>
        </p:spPr>
        <p:txBody>
          <a:bodyPr>
            <a:noAutofit/>
          </a:bodyPr>
          <a:p>
            <a:endParaRPr b="0" lang="en-US" sz="2000" spc="-1" strike="noStrike">
              <a:latin typeface="Arial"/>
            </a:endParaRPr>
          </a:p>
        </p:txBody>
      </p:sp>
      <p:sp>
        <p:nvSpPr>
          <p:cNvPr id="567"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7E6269E1-4250-410A-B714-D57B503234C3}"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68" name="PlaceHolder 1"/>
          <p:cNvSpPr>
            <a:spLocks noGrp="1"/>
          </p:cNvSpPr>
          <p:nvPr>
            <p:ph type="sldImg"/>
          </p:nvPr>
        </p:nvSpPr>
        <p:spPr>
          <a:xfrm>
            <a:off x="1371600" y="1143000"/>
            <a:ext cx="4114440" cy="3085920"/>
          </a:xfrm>
          <a:prstGeom prst="rect">
            <a:avLst/>
          </a:prstGeom>
        </p:spPr>
      </p:sp>
      <p:sp>
        <p:nvSpPr>
          <p:cNvPr id="569" name="PlaceHolder 2"/>
          <p:cNvSpPr>
            <a:spLocks noGrp="1"/>
          </p:cNvSpPr>
          <p:nvPr>
            <p:ph type="body"/>
          </p:nvPr>
        </p:nvSpPr>
        <p:spPr>
          <a:xfrm>
            <a:off x="709560" y="4925880"/>
            <a:ext cx="5679720" cy="4028760"/>
          </a:xfrm>
          <a:prstGeom prst="rect">
            <a:avLst/>
          </a:prstGeom>
        </p:spPr>
        <p:txBody>
          <a:bodyPr>
            <a:noAutofit/>
          </a:bodyPr>
          <a:p>
            <a:endParaRPr b="0" lang="en-US" sz="2000" spc="-1" strike="noStrike">
              <a:latin typeface="Arial"/>
            </a:endParaRPr>
          </a:p>
        </p:txBody>
      </p:sp>
      <p:sp>
        <p:nvSpPr>
          <p:cNvPr id="570"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BA2A36D0-770F-4643-8C25-FBA9B96403B7}"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1" name="PlaceHolder 1"/>
          <p:cNvSpPr>
            <a:spLocks noGrp="1"/>
          </p:cNvSpPr>
          <p:nvPr>
            <p:ph type="sldImg"/>
          </p:nvPr>
        </p:nvSpPr>
        <p:spPr>
          <a:xfrm>
            <a:off x="1371600" y="1143000"/>
            <a:ext cx="4114440" cy="3085920"/>
          </a:xfrm>
          <a:prstGeom prst="rect">
            <a:avLst/>
          </a:prstGeom>
        </p:spPr>
      </p:sp>
      <p:sp>
        <p:nvSpPr>
          <p:cNvPr id="572" name="PlaceHolder 2"/>
          <p:cNvSpPr>
            <a:spLocks noGrp="1"/>
          </p:cNvSpPr>
          <p:nvPr>
            <p:ph type="body"/>
          </p:nvPr>
        </p:nvSpPr>
        <p:spPr>
          <a:xfrm>
            <a:off x="709560" y="4925880"/>
            <a:ext cx="5679720" cy="4028760"/>
          </a:xfrm>
          <a:prstGeom prst="rect">
            <a:avLst/>
          </a:prstGeom>
        </p:spPr>
        <p:txBody>
          <a:bodyPr>
            <a:noAutofit/>
          </a:bodyPr>
          <a:p>
            <a:pPr marL="216000" indent="-216000">
              <a:lnSpc>
                <a:spcPct val="100000"/>
              </a:lnSpc>
            </a:pPr>
            <a:r>
              <a:rPr b="0" lang="en-US" sz="2000" spc="-1" strike="noStrike">
                <a:latin typeface="Arial"/>
              </a:rPr>
              <a:t>Next, we will extract some useful features from these signals.</a:t>
            </a:r>
            <a:endParaRPr b="0" lang="en-US" sz="2000" spc="-1" strike="noStrike">
              <a:latin typeface="Arial"/>
            </a:endParaRPr>
          </a:p>
          <a:p>
            <a:pPr marL="216000" indent="-216000">
              <a:lnSpc>
                <a:spcPct val="100000"/>
              </a:lnSpc>
            </a:pPr>
            <a:r>
              <a:rPr b="0" lang="en-US" sz="2000" spc="-1" strike="noStrike">
                <a:latin typeface="Arial"/>
              </a:rPr>
              <a:t>First we apply 4-second non-overlapping Hanning windows to EEG signals, and then the windowed signals are transformed into frequency domain with short-time Fourier transform. There are 5 key bands for EEG signals, delta band, theta band, alpha band, beta band and gamma band. So after we transformed the data into frequency domain, we separate these 5 bands and calculate the PSD and DE features. PSD</a:t>
            </a:r>
            <a:r>
              <a:rPr b="0" lang="en-US" sz="2000" spc="-1" strike="noStrike">
                <a:latin typeface="Arial"/>
              </a:rPr>
              <a:t> is short for Power spectral and DE is short for differential entropy.</a:t>
            </a:r>
            <a:endParaRPr b="0" lang="en-US" sz="2000" spc="-1" strike="noStrike">
              <a:latin typeface="Arial"/>
            </a:endParaRPr>
          </a:p>
          <a:p>
            <a:pPr marL="216000" indent="-216000">
              <a:lnSpc>
                <a:spcPct val="100000"/>
              </a:lnSpc>
            </a:pPr>
            <a:r>
              <a:rPr b="0" lang="en-US" sz="2000" spc="-1" strike="noStrike">
                <a:latin typeface="Arial"/>
              </a:rPr>
              <a:t>PSD features can be seen as the sum of magnitude of signal in frequency domain, and DE features can be calculated from PSD features. </a:t>
            </a:r>
            <a:endParaRPr b="0" lang="en-US" sz="2000" spc="-1" strike="noStrike">
              <a:latin typeface="Arial"/>
            </a:endParaRPr>
          </a:p>
          <a:p>
            <a:pPr marL="216000" indent="-216000">
              <a:lnSpc>
                <a:spcPct val="100000"/>
              </a:lnSpc>
            </a:pPr>
            <a:r>
              <a:rPr b="0" lang="en-US" sz="2000" spc="-1" strike="noStrike">
                <a:latin typeface="Arial"/>
              </a:rPr>
              <a:t>In our previous results, DE features usually performs better than PSD features.</a:t>
            </a:r>
            <a:endParaRPr b="0" lang="en-US" sz="2000" spc="-1" strike="noStrike">
              <a:latin typeface="Arial"/>
            </a:endParaRPr>
          </a:p>
          <a:p>
            <a:pPr marL="216000" indent="-216000">
              <a:lnSpc>
                <a:spcPct val="100000"/>
              </a:lnSpc>
            </a:pPr>
            <a:r>
              <a:rPr b="0" lang="en-US" sz="2000" spc="-1" strike="noStrike">
                <a:latin typeface="Arial"/>
              </a:rPr>
              <a:t> </a:t>
            </a:r>
            <a:endParaRPr b="0" lang="en-US" sz="2000" spc="-1" strike="noStrike">
              <a:latin typeface="Arial"/>
            </a:endParaRPr>
          </a:p>
          <a:p>
            <a:pPr marL="216000" indent="-216000">
              <a:lnSpc>
                <a:spcPct val="100000"/>
              </a:lnSpc>
            </a:pPr>
            <a:r>
              <a:rPr b="0" lang="en-US" sz="2000" spc="-1" strike="noStrike">
                <a:latin typeface="Arial"/>
              </a:rPr>
              <a:t>As for eye movement signals, we extract some statistics features. These statistics includes blink frequency, fixation frequency, saccade frequency and other statistics. </a:t>
            </a:r>
            <a:endParaRPr b="0" lang="en-US" sz="2000" spc="-1" strike="noStrike">
              <a:latin typeface="Arial"/>
            </a:endParaRPr>
          </a:p>
          <a:p>
            <a:pPr marL="216000" indent="-216000">
              <a:lnSpc>
                <a:spcPct val="100000"/>
              </a:lnSpc>
            </a:pPr>
            <a:r>
              <a:rPr b="0" lang="en-US" sz="2000" spc="-1" strike="noStrike">
                <a:latin typeface="Arial"/>
              </a:rPr>
              <a:t>Furthermore, we calculated some features based on these statistics. For example, we calculated the mean value, standard deviation and PSD/DE features for pupil diameter.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73"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D1F5F96C-2456-4C98-8185-8BB08D4DC49E}"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4" name="PlaceHolder 1"/>
          <p:cNvSpPr>
            <a:spLocks noGrp="1"/>
          </p:cNvSpPr>
          <p:nvPr>
            <p:ph type="sldImg"/>
          </p:nvPr>
        </p:nvSpPr>
        <p:spPr>
          <a:xfrm>
            <a:off x="1371600" y="1143000"/>
            <a:ext cx="4114440" cy="3085920"/>
          </a:xfrm>
          <a:prstGeom prst="rect">
            <a:avLst/>
          </a:prstGeom>
        </p:spPr>
      </p:sp>
      <p:sp>
        <p:nvSpPr>
          <p:cNvPr id="575" name="PlaceHolder 2"/>
          <p:cNvSpPr>
            <a:spLocks noGrp="1"/>
          </p:cNvSpPr>
          <p:nvPr>
            <p:ph type="body"/>
          </p:nvPr>
        </p:nvSpPr>
        <p:spPr>
          <a:xfrm>
            <a:off x="709560" y="4925880"/>
            <a:ext cx="5679720" cy="4028760"/>
          </a:xfrm>
          <a:prstGeom prst="rect">
            <a:avLst/>
          </a:prstGeom>
        </p:spPr>
        <p:txBody>
          <a:bodyPr>
            <a:noAutofit/>
          </a:bodyPr>
          <a:p>
            <a:pPr marL="216000" indent="-216000">
              <a:lnSpc>
                <a:spcPct val="100000"/>
              </a:lnSpc>
            </a:pPr>
            <a:r>
              <a:rPr b="0" lang="en-US" sz="2000" spc="-1" strike="noStrike">
                <a:latin typeface="Arial"/>
              </a:rPr>
              <a:t>Next, we will extract some useful features from these signals.</a:t>
            </a:r>
            <a:endParaRPr b="0" lang="en-US" sz="2000" spc="-1" strike="noStrike">
              <a:latin typeface="Arial"/>
            </a:endParaRPr>
          </a:p>
          <a:p>
            <a:pPr marL="216000" indent="-216000">
              <a:lnSpc>
                <a:spcPct val="100000"/>
              </a:lnSpc>
            </a:pPr>
            <a:r>
              <a:rPr b="0" lang="en-US" sz="2000" spc="-1" strike="noStrike">
                <a:latin typeface="Arial"/>
              </a:rPr>
              <a:t>First we apply 4-second non-overlapping Hanning windows to EEG signals, and then the windowed signals are transformed into frequency domain with short-time Fourier transform. There are 5 key bands for EEG signals, delta band, theta band, alpha band, beta band and gamma band. So after we transformed the data into frequency domain, we separate these 5 bands and calculate the PSD and DE features. PSD</a:t>
            </a:r>
            <a:r>
              <a:rPr b="0" lang="en-US" sz="2000" spc="-1" strike="noStrike">
                <a:latin typeface="Arial"/>
              </a:rPr>
              <a:t> is short for Power spectral and DE is short for differential entropy.</a:t>
            </a:r>
            <a:endParaRPr b="0" lang="en-US" sz="2000" spc="-1" strike="noStrike">
              <a:latin typeface="Arial"/>
            </a:endParaRPr>
          </a:p>
          <a:p>
            <a:pPr marL="216000" indent="-216000">
              <a:lnSpc>
                <a:spcPct val="100000"/>
              </a:lnSpc>
            </a:pPr>
            <a:r>
              <a:rPr b="0" lang="en-US" sz="2000" spc="-1" strike="noStrike">
                <a:latin typeface="Arial"/>
              </a:rPr>
              <a:t>PSD features can be seen as the sum of magnitude of signal in frequency domain, and DE features can be calculated from PSD features. </a:t>
            </a:r>
            <a:endParaRPr b="0" lang="en-US" sz="2000" spc="-1" strike="noStrike">
              <a:latin typeface="Arial"/>
            </a:endParaRPr>
          </a:p>
          <a:p>
            <a:pPr marL="216000" indent="-216000">
              <a:lnSpc>
                <a:spcPct val="100000"/>
              </a:lnSpc>
            </a:pPr>
            <a:r>
              <a:rPr b="0" lang="en-US" sz="2000" spc="-1" strike="noStrike">
                <a:latin typeface="Arial"/>
              </a:rPr>
              <a:t>In our previous results, DE features usually performs better than PSD features.</a:t>
            </a:r>
            <a:endParaRPr b="0" lang="en-US" sz="2000" spc="-1" strike="noStrike">
              <a:latin typeface="Arial"/>
            </a:endParaRPr>
          </a:p>
          <a:p>
            <a:pPr marL="216000" indent="-216000">
              <a:lnSpc>
                <a:spcPct val="100000"/>
              </a:lnSpc>
            </a:pPr>
            <a:r>
              <a:rPr b="0" lang="en-US" sz="2000" spc="-1" strike="noStrike">
                <a:latin typeface="Arial"/>
              </a:rPr>
              <a:t> </a:t>
            </a:r>
            <a:endParaRPr b="0" lang="en-US" sz="2000" spc="-1" strike="noStrike">
              <a:latin typeface="Arial"/>
            </a:endParaRPr>
          </a:p>
          <a:p>
            <a:pPr marL="216000" indent="-216000">
              <a:lnSpc>
                <a:spcPct val="100000"/>
              </a:lnSpc>
            </a:pPr>
            <a:r>
              <a:rPr b="0" lang="en-US" sz="2000" spc="-1" strike="noStrike">
                <a:latin typeface="Arial"/>
              </a:rPr>
              <a:t>As for eye movement signals, we extract some statistics features. These statistics includes blink frequency, fixation frequency, saccade frequency and other statistics. </a:t>
            </a:r>
            <a:endParaRPr b="0" lang="en-US" sz="2000" spc="-1" strike="noStrike">
              <a:latin typeface="Arial"/>
            </a:endParaRPr>
          </a:p>
          <a:p>
            <a:pPr marL="216000" indent="-216000">
              <a:lnSpc>
                <a:spcPct val="100000"/>
              </a:lnSpc>
            </a:pPr>
            <a:r>
              <a:rPr b="0" lang="en-US" sz="2000" spc="-1" strike="noStrike">
                <a:latin typeface="Arial"/>
              </a:rPr>
              <a:t>Furthermore, we calculated some features based on these statistics. For example, we calculated the mean value, standard deviation and PSD/DE features for pupil diameter. </a:t>
            </a:r>
            <a:endParaRPr b="0" lang="en-US" sz="2000" spc="-1" strike="noStrike">
              <a:latin typeface="Arial"/>
            </a:endParaRPr>
          </a:p>
          <a:p>
            <a:pPr marL="216000" indent="-216000">
              <a:lnSpc>
                <a:spcPct val="100000"/>
              </a:lnSpc>
            </a:pPr>
            <a:endParaRPr b="0" lang="en-US" sz="2000" spc="-1" strike="noStrike">
              <a:latin typeface="Arial"/>
            </a:endParaRPr>
          </a:p>
        </p:txBody>
      </p:sp>
      <p:sp>
        <p:nvSpPr>
          <p:cNvPr id="576" name="Slide Number Placeholder 3"/>
          <p:cNvSpPr txBox="1"/>
          <p:nvPr/>
        </p:nvSpPr>
        <p:spPr>
          <a:xfrm>
            <a:off x="3884760" y="8685360"/>
            <a:ext cx="2971440" cy="458280"/>
          </a:xfrm>
          <a:prstGeom prst="rect">
            <a:avLst/>
          </a:prstGeom>
          <a:noFill/>
          <a:ln w="0">
            <a:noFill/>
          </a:ln>
        </p:spPr>
        <p:txBody>
          <a:bodyPr anchor="b">
            <a:noAutofit/>
          </a:bodyPr>
          <a:p>
            <a:pPr algn="r">
              <a:lnSpc>
                <a:spcPct val="100000"/>
              </a:lnSpc>
            </a:pPr>
            <a:fld id="{1C974DF2-D423-4801-BD5C-DFB0F8696821}" type="slidenum">
              <a:rPr b="0" lang="en-US" sz="1200" spc="-1" strike="noStrike">
                <a:solidFill>
                  <a:srgbClr val="000000"/>
                </a:solidFill>
                <a:latin typeface="Times New Roman"/>
              </a:rPr>
              <a:t>&lt;number&gt;</a:t>
            </a:fld>
            <a:endParaRPr b="0" lang="en-US"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268200" y="334800"/>
            <a:ext cx="8670600" cy="685440"/>
          </a:xfrm>
          <a:prstGeom prst="rect">
            <a:avLst/>
          </a:prstGeom>
        </p:spPr>
        <p:txBody>
          <a:bodyPr lIns="0" rIns="0" tIns="0" bIns="0" anchor="ctr">
            <a:noAutofit/>
          </a:bodyPr>
          <a:p>
            <a:endParaRPr b="0" lang="en-US" sz="3600" spc="-1" strike="noStrike">
              <a:solidFill>
                <a:srgbClr val="000000"/>
              </a:solidFill>
              <a:latin typeface="Arial"/>
            </a:endParaRPr>
          </a:p>
        </p:txBody>
      </p:sp>
      <p:sp>
        <p:nvSpPr>
          <p:cNvPr id="26" name="PlaceHolder 2"/>
          <p:cNvSpPr>
            <a:spLocks noGrp="1"/>
          </p:cNvSpPr>
          <p:nvPr>
            <p:ph type="body"/>
          </p:nvPr>
        </p:nvSpPr>
        <p:spPr>
          <a:xfrm>
            <a:off x="268200" y="1363680"/>
            <a:ext cx="867060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27" name="PlaceHolder 3"/>
          <p:cNvSpPr>
            <a:spLocks noGrp="1"/>
          </p:cNvSpPr>
          <p:nvPr>
            <p:ph type="body"/>
          </p:nvPr>
        </p:nvSpPr>
        <p:spPr>
          <a:xfrm>
            <a:off x="268200" y="3911040"/>
            <a:ext cx="8670600" cy="2325960"/>
          </a:xfrm>
          <a:prstGeom prst="rect">
            <a:avLst/>
          </a:prstGeom>
        </p:spPr>
        <p:txBody>
          <a:bodyPr lIns="0" rIns="0" tIns="0" bIns="0">
            <a:normAutofit/>
          </a:bodyPr>
          <a:p>
            <a:endParaRPr b="0" lang="en-US" sz="2800" spc="-1" strike="noStrike">
              <a:solidFill>
                <a:srgbClr val="0000cc"/>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268200" y="334800"/>
            <a:ext cx="8670600" cy="685440"/>
          </a:xfrm>
          <a:prstGeom prst="rect">
            <a:avLst/>
          </a:prstGeom>
        </p:spPr>
        <p:txBody>
          <a:bodyPr lIns="0" rIns="0" tIns="0" bIns="0" anchor="ctr">
            <a:noAutofit/>
          </a:bodyPr>
          <a:p>
            <a:endParaRPr b="0" lang="en-US" sz="3600" spc="-1" strike="noStrike">
              <a:solidFill>
                <a:srgbClr val="000000"/>
              </a:solidFill>
              <a:latin typeface="Arial"/>
            </a:endParaRPr>
          </a:p>
        </p:txBody>
      </p:sp>
      <p:sp>
        <p:nvSpPr>
          <p:cNvPr id="29" name="PlaceHolder 2"/>
          <p:cNvSpPr>
            <a:spLocks noGrp="1"/>
          </p:cNvSpPr>
          <p:nvPr>
            <p:ph type="body"/>
          </p:nvPr>
        </p:nvSpPr>
        <p:spPr>
          <a:xfrm>
            <a:off x="268200" y="1363680"/>
            <a:ext cx="423108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30" name="PlaceHolder 3"/>
          <p:cNvSpPr>
            <a:spLocks noGrp="1"/>
          </p:cNvSpPr>
          <p:nvPr>
            <p:ph type="body"/>
          </p:nvPr>
        </p:nvSpPr>
        <p:spPr>
          <a:xfrm>
            <a:off x="4711320" y="1363680"/>
            <a:ext cx="423108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31" name="PlaceHolder 4"/>
          <p:cNvSpPr>
            <a:spLocks noGrp="1"/>
          </p:cNvSpPr>
          <p:nvPr>
            <p:ph type="body"/>
          </p:nvPr>
        </p:nvSpPr>
        <p:spPr>
          <a:xfrm>
            <a:off x="268200" y="3911040"/>
            <a:ext cx="423108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32" name="PlaceHolder 5"/>
          <p:cNvSpPr>
            <a:spLocks noGrp="1"/>
          </p:cNvSpPr>
          <p:nvPr>
            <p:ph type="body"/>
          </p:nvPr>
        </p:nvSpPr>
        <p:spPr>
          <a:xfrm>
            <a:off x="4711320" y="3911040"/>
            <a:ext cx="4231080" cy="2325960"/>
          </a:xfrm>
          <a:prstGeom prst="rect">
            <a:avLst/>
          </a:prstGeom>
        </p:spPr>
        <p:txBody>
          <a:bodyPr lIns="0" rIns="0" tIns="0" bIns="0">
            <a:normAutofit/>
          </a:bodyPr>
          <a:p>
            <a:endParaRPr b="0" lang="en-US" sz="2800" spc="-1" strike="noStrike">
              <a:solidFill>
                <a:srgbClr val="0000cc"/>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268200" y="334800"/>
            <a:ext cx="8670600" cy="685440"/>
          </a:xfrm>
          <a:prstGeom prst="rect">
            <a:avLst/>
          </a:prstGeom>
        </p:spPr>
        <p:txBody>
          <a:bodyPr lIns="0" rIns="0" tIns="0" bIns="0" anchor="ctr">
            <a:noAutofit/>
          </a:bodyPr>
          <a:p>
            <a:endParaRPr b="0" lang="en-US" sz="3600" spc="-1" strike="noStrike">
              <a:solidFill>
                <a:srgbClr val="000000"/>
              </a:solidFill>
              <a:latin typeface="Arial"/>
            </a:endParaRPr>
          </a:p>
        </p:txBody>
      </p:sp>
      <p:sp>
        <p:nvSpPr>
          <p:cNvPr id="34" name="PlaceHolder 2"/>
          <p:cNvSpPr>
            <a:spLocks noGrp="1"/>
          </p:cNvSpPr>
          <p:nvPr>
            <p:ph type="body"/>
          </p:nvPr>
        </p:nvSpPr>
        <p:spPr>
          <a:xfrm>
            <a:off x="268200" y="1363680"/>
            <a:ext cx="279180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35" name="PlaceHolder 3"/>
          <p:cNvSpPr>
            <a:spLocks noGrp="1"/>
          </p:cNvSpPr>
          <p:nvPr>
            <p:ph type="body"/>
          </p:nvPr>
        </p:nvSpPr>
        <p:spPr>
          <a:xfrm>
            <a:off x="3200040" y="1363680"/>
            <a:ext cx="279180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36" name="PlaceHolder 4"/>
          <p:cNvSpPr>
            <a:spLocks noGrp="1"/>
          </p:cNvSpPr>
          <p:nvPr>
            <p:ph type="body"/>
          </p:nvPr>
        </p:nvSpPr>
        <p:spPr>
          <a:xfrm>
            <a:off x="6131880" y="1363680"/>
            <a:ext cx="279180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37" name="PlaceHolder 5"/>
          <p:cNvSpPr>
            <a:spLocks noGrp="1"/>
          </p:cNvSpPr>
          <p:nvPr>
            <p:ph type="body"/>
          </p:nvPr>
        </p:nvSpPr>
        <p:spPr>
          <a:xfrm>
            <a:off x="268200" y="3911040"/>
            <a:ext cx="279180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38" name="PlaceHolder 6"/>
          <p:cNvSpPr>
            <a:spLocks noGrp="1"/>
          </p:cNvSpPr>
          <p:nvPr>
            <p:ph type="body"/>
          </p:nvPr>
        </p:nvSpPr>
        <p:spPr>
          <a:xfrm>
            <a:off x="3200040" y="3911040"/>
            <a:ext cx="279180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39" name="PlaceHolder 7"/>
          <p:cNvSpPr>
            <a:spLocks noGrp="1"/>
          </p:cNvSpPr>
          <p:nvPr>
            <p:ph type="body"/>
          </p:nvPr>
        </p:nvSpPr>
        <p:spPr>
          <a:xfrm>
            <a:off x="6131880" y="3911040"/>
            <a:ext cx="2791800" cy="2325960"/>
          </a:xfrm>
          <a:prstGeom prst="rect">
            <a:avLst/>
          </a:prstGeom>
        </p:spPr>
        <p:txBody>
          <a:bodyPr lIns="0" rIns="0" tIns="0" bIns="0">
            <a:normAutofit/>
          </a:bodyPr>
          <a:p>
            <a:endParaRPr b="0" lang="en-US" sz="2800" spc="-1" strike="noStrike">
              <a:solidFill>
                <a:srgbClr val="0000cc"/>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268200" y="334800"/>
            <a:ext cx="8670600" cy="685440"/>
          </a:xfrm>
          <a:prstGeom prst="rect">
            <a:avLst/>
          </a:prstGeom>
        </p:spPr>
        <p:txBody>
          <a:bodyPr lIns="0" rIns="0" tIns="0" bIns="0" anchor="ctr">
            <a:noAutofit/>
          </a:bodyPr>
          <a:p>
            <a:endParaRPr b="0" lang="en-US" sz="3600" spc="-1" strike="noStrike">
              <a:solidFill>
                <a:srgbClr val="000000"/>
              </a:solidFill>
              <a:latin typeface="Arial"/>
            </a:endParaRPr>
          </a:p>
        </p:txBody>
      </p:sp>
      <p:sp>
        <p:nvSpPr>
          <p:cNvPr id="5" name="PlaceHolder 2"/>
          <p:cNvSpPr>
            <a:spLocks noGrp="1"/>
          </p:cNvSpPr>
          <p:nvPr>
            <p:ph type="subTitle"/>
          </p:nvPr>
        </p:nvSpPr>
        <p:spPr>
          <a:xfrm>
            <a:off x="268200" y="1363680"/>
            <a:ext cx="8670600" cy="487656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268200" y="334800"/>
            <a:ext cx="8670600" cy="685440"/>
          </a:xfrm>
          <a:prstGeom prst="rect">
            <a:avLst/>
          </a:prstGeom>
        </p:spPr>
        <p:txBody>
          <a:bodyPr lIns="0" rIns="0" tIns="0" bIns="0" anchor="ctr">
            <a:noAutofit/>
          </a:bodyPr>
          <a:p>
            <a:endParaRPr b="0" lang="en-US" sz="3600" spc="-1" strike="noStrike">
              <a:solidFill>
                <a:srgbClr val="000000"/>
              </a:solidFill>
              <a:latin typeface="Arial"/>
            </a:endParaRPr>
          </a:p>
        </p:txBody>
      </p:sp>
      <p:sp>
        <p:nvSpPr>
          <p:cNvPr id="7" name="PlaceHolder 2"/>
          <p:cNvSpPr>
            <a:spLocks noGrp="1"/>
          </p:cNvSpPr>
          <p:nvPr>
            <p:ph type="body"/>
          </p:nvPr>
        </p:nvSpPr>
        <p:spPr>
          <a:xfrm>
            <a:off x="268200" y="1363680"/>
            <a:ext cx="8670600" cy="4876560"/>
          </a:xfrm>
          <a:prstGeom prst="rect">
            <a:avLst/>
          </a:prstGeom>
        </p:spPr>
        <p:txBody>
          <a:bodyPr lIns="0" rIns="0" tIns="0" bIns="0">
            <a:normAutofit/>
          </a:bodyPr>
          <a:p>
            <a:endParaRPr b="0" lang="en-US" sz="2800" spc="-1" strike="noStrike">
              <a:solidFill>
                <a:srgbClr val="0000cc"/>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268200" y="334800"/>
            <a:ext cx="8670600" cy="685440"/>
          </a:xfrm>
          <a:prstGeom prst="rect">
            <a:avLst/>
          </a:prstGeom>
        </p:spPr>
        <p:txBody>
          <a:bodyPr lIns="0" rIns="0" tIns="0" bIns="0" anchor="ctr">
            <a:noAutofit/>
          </a:bodyPr>
          <a:p>
            <a:endParaRPr b="0" lang="en-US" sz="3600" spc="-1" strike="noStrike">
              <a:solidFill>
                <a:srgbClr val="000000"/>
              </a:solidFill>
              <a:latin typeface="Arial"/>
            </a:endParaRPr>
          </a:p>
        </p:txBody>
      </p:sp>
      <p:sp>
        <p:nvSpPr>
          <p:cNvPr id="9" name="PlaceHolder 2"/>
          <p:cNvSpPr>
            <a:spLocks noGrp="1"/>
          </p:cNvSpPr>
          <p:nvPr>
            <p:ph type="body"/>
          </p:nvPr>
        </p:nvSpPr>
        <p:spPr>
          <a:xfrm>
            <a:off x="268200" y="1363680"/>
            <a:ext cx="4231080" cy="4876560"/>
          </a:xfrm>
          <a:prstGeom prst="rect">
            <a:avLst/>
          </a:prstGeom>
        </p:spPr>
        <p:txBody>
          <a:bodyPr lIns="0" rIns="0" tIns="0" bIns="0">
            <a:normAutofit/>
          </a:bodyPr>
          <a:p>
            <a:endParaRPr b="0" lang="en-US" sz="2800" spc="-1" strike="noStrike">
              <a:solidFill>
                <a:srgbClr val="0000cc"/>
              </a:solidFill>
              <a:latin typeface="Arial"/>
            </a:endParaRPr>
          </a:p>
        </p:txBody>
      </p:sp>
      <p:sp>
        <p:nvSpPr>
          <p:cNvPr id="10" name="PlaceHolder 3"/>
          <p:cNvSpPr>
            <a:spLocks noGrp="1"/>
          </p:cNvSpPr>
          <p:nvPr>
            <p:ph type="body"/>
          </p:nvPr>
        </p:nvSpPr>
        <p:spPr>
          <a:xfrm>
            <a:off x="4711320" y="1363680"/>
            <a:ext cx="4231080" cy="4876560"/>
          </a:xfrm>
          <a:prstGeom prst="rect">
            <a:avLst/>
          </a:prstGeom>
        </p:spPr>
        <p:txBody>
          <a:bodyPr lIns="0" rIns="0" tIns="0" bIns="0">
            <a:normAutofit/>
          </a:bodyPr>
          <a:p>
            <a:endParaRPr b="0" lang="en-US" sz="2800" spc="-1" strike="noStrike">
              <a:solidFill>
                <a:srgbClr val="0000cc"/>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268200" y="334800"/>
            <a:ext cx="8670600" cy="685440"/>
          </a:xfrm>
          <a:prstGeom prst="rect">
            <a:avLst/>
          </a:prstGeom>
        </p:spPr>
        <p:txBody>
          <a:bodyPr lIns="0" rIns="0" tIns="0" bIns="0" anchor="ctr">
            <a:noAutofit/>
          </a:bodyPr>
          <a:p>
            <a:endParaRPr b="0" lang="en-US" sz="36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268200" y="334800"/>
            <a:ext cx="8670600" cy="31784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268200" y="334800"/>
            <a:ext cx="8670600" cy="685440"/>
          </a:xfrm>
          <a:prstGeom prst="rect">
            <a:avLst/>
          </a:prstGeom>
        </p:spPr>
        <p:txBody>
          <a:bodyPr lIns="0" rIns="0" tIns="0" bIns="0" anchor="ctr">
            <a:noAutofit/>
          </a:bodyPr>
          <a:p>
            <a:endParaRPr b="0" lang="en-US" sz="3600" spc="-1" strike="noStrike">
              <a:solidFill>
                <a:srgbClr val="000000"/>
              </a:solidFill>
              <a:latin typeface="Arial"/>
            </a:endParaRPr>
          </a:p>
        </p:txBody>
      </p:sp>
      <p:sp>
        <p:nvSpPr>
          <p:cNvPr id="14" name="PlaceHolder 2"/>
          <p:cNvSpPr>
            <a:spLocks noGrp="1"/>
          </p:cNvSpPr>
          <p:nvPr>
            <p:ph type="body"/>
          </p:nvPr>
        </p:nvSpPr>
        <p:spPr>
          <a:xfrm>
            <a:off x="268200" y="1363680"/>
            <a:ext cx="423108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15" name="PlaceHolder 3"/>
          <p:cNvSpPr>
            <a:spLocks noGrp="1"/>
          </p:cNvSpPr>
          <p:nvPr>
            <p:ph type="body"/>
          </p:nvPr>
        </p:nvSpPr>
        <p:spPr>
          <a:xfrm>
            <a:off x="4711320" y="1363680"/>
            <a:ext cx="4231080" cy="4876560"/>
          </a:xfrm>
          <a:prstGeom prst="rect">
            <a:avLst/>
          </a:prstGeom>
        </p:spPr>
        <p:txBody>
          <a:bodyPr lIns="0" rIns="0" tIns="0" bIns="0">
            <a:normAutofit/>
          </a:bodyPr>
          <a:p>
            <a:endParaRPr b="0" lang="en-US" sz="2800" spc="-1" strike="noStrike">
              <a:solidFill>
                <a:srgbClr val="0000cc"/>
              </a:solidFill>
              <a:latin typeface="Arial"/>
            </a:endParaRPr>
          </a:p>
        </p:txBody>
      </p:sp>
      <p:sp>
        <p:nvSpPr>
          <p:cNvPr id="16" name="PlaceHolder 4"/>
          <p:cNvSpPr>
            <a:spLocks noGrp="1"/>
          </p:cNvSpPr>
          <p:nvPr>
            <p:ph type="body"/>
          </p:nvPr>
        </p:nvSpPr>
        <p:spPr>
          <a:xfrm>
            <a:off x="268200" y="3911040"/>
            <a:ext cx="4231080" cy="2325960"/>
          </a:xfrm>
          <a:prstGeom prst="rect">
            <a:avLst/>
          </a:prstGeom>
        </p:spPr>
        <p:txBody>
          <a:bodyPr lIns="0" rIns="0" tIns="0" bIns="0">
            <a:normAutofit/>
          </a:bodyPr>
          <a:p>
            <a:endParaRPr b="0" lang="en-US" sz="2800" spc="-1" strike="noStrike">
              <a:solidFill>
                <a:srgbClr val="0000cc"/>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268200" y="334800"/>
            <a:ext cx="8670600" cy="685440"/>
          </a:xfrm>
          <a:prstGeom prst="rect">
            <a:avLst/>
          </a:prstGeom>
        </p:spPr>
        <p:txBody>
          <a:bodyPr lIns="0" rIns="0" tIns="0" bIns="0" anchor="ctr">
            <a:noAutofit/>
          </a:bodyPr>
          <a:p>
            <a:endParaRPr b="0" lang="en-US" sz="3600" spc="-1" strike="noStrike">
              <a:solidFill>
                <a:srgbClr val="000000"/>
              </a:solidFill>
              <a:latin typeface="Arial"/>
            </a:endParaRPr>
          </a:p>
        </p:txBody>
      </p:sp>
      <p:sp>
        <p:nvSpPr>
          <p:cNvPr id="18" name="PlaceHolder 2"/>
          <p:cNvSpPr>
            <a:spLocks noGrp="1"/>
          </p:cNvSpPr>
          <p:nvPr>
            <p:ph type="body"/>
          </p:nvPr>
        </p:nvSpPr>
        <p:spPr>
          <a:xfrm>
            <a:off x="268200" y="1363680"/>
            <a:ext cx="4231080" cy="4876560"/>
          </a:xfrm>
          <a:prstGeom prst="rect">
            <a:avLst/>
          </a:prstGeom>
        </p:spPr>
        <p:txBody>
          <a:bodyPr lIns="0" rIns="0" tIns="0" bIns="0">
            <a:normAutofit/>
          </a:bodyPr>
          <a:p>
            <a:endParaRPr b="0" lang="en-US" sz="2800" spc="-1" strike="noStrike">
              <a:solidFill>
                <a:srgbClr val="0000cc"/>
              </a:solidFill>
              <a:latin typeface="Arial"/>
            </a:endParaRPr>
          </a:p>
        </p:txBody>
      </p:sp>
      <p:sp>
        <p:nvSpPr>
          <p:cNvPr id="19" name="PlaceHolder 3"/>
          <p:cNvSpPr>
            <a:spLocks noGrp="1"/>
          </p:cNvSpPr>
          <p:nvPr>
            <p:ph type="body"/>
          </p:nvPr>
        </p:nvSpPr>
        <p:spPr>
          <a:xfrm>
            <a:off x="4711320" y="1363680"/>
            <a:ext cx="423108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20" name="PlaceHolder 4"/>
          <p:cNvSpPr>
            <a:spLocks noGrp="1"/>
          </p:cNvSpPr>
          <p:nvPr>
            <p:ph type="body"/>
          </p:nvPr>
        </p:nvSpPr>
        <p:spPr>
          <a:xfrm>
            <a:off x="4711320" y="3911040"/>
            <a:ext cx="4231080" cy="2325960"/>
          </a:xfrm>
          <a:prstGeom prst="rect">
            <a:avLst/>
          </a:prstGeom>
        </p:spPr>
        <p:txBody>
          <a:bodyPr lIns="0" rIns="0" tIns="0" bIns="0">
            <a:normAutofit/>
          </a:bodyPr>
          <a:p>
            <a:endParaRPr b="0" lang="en-US" sz="2800" spc="-1" strike="noStrike">
              <a:solidFill>
                <a:srgbClr val="0000cc"/>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268200" y="334800"/>
            <a:ext cx="8670600" cy="685440"/>
          </a:xfrm>
          <a:prstGeom prst="rect">
            <a:avLst/>
          </a:prstGeom>
        </p:spPr>
        <p:txBody>
          <a:bodyPr lIns="0" rIns="0" tIns="0" bIns="0" anchor="ctr">
            <a:noAutofit/>
          </a:bodyPr>
          <a:p>
            <a:endParaRPr b="0" lang="en-US" sz="3600" spc="-1" strike="noStrike">
              <a:solidFill>
                <a:srgbClr val="000000"/>
              </a:solidFill>
              <a:latin typeface="Arial"/>
            </a:endParaRPr>
          </a:p>
        </p:txBody>
      </p:sp>
      <p:sp>
        <p:nvSpPr>
          <p:cNvPr id="22" name="PlaceHolder 2"/>
          <p:cNvSpPr>
            <a:spLocks noGrp="1"/>
          </p:cNvSpPr>
          <p:nvPr>
            <p:ph type="body"/>
          </p:nvPr>
        </p:nvSpPr>
        <p:spPr>
          <a:xfrm>
            <a:off x="268200" y="1363680"/>
            <a:ext cx="423108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23" name="PlaceHolder 3"/>
          <p:cNvSpPr>
            <a:spLocks noGrp="1"/>
          </p:cNvSpPr>
          <p:nvPr>
            <p:ph type="body"/>
          </p:nvPr>
        </p:nvSpPr>
        <p:spPr>
          <a:xfrm>
            <a:off x="4711320" y="1363680"/>
            <a:ext cx="4231080" cy="2325960"/>
          </a:xfrm>
          <a:prstGeom prst="rect">
            <a:avLst/>
          </a:prstGeom>
        </p:spPr>
        <p:txBody>
          <a:bodyPr lIns="0" rIns="0" tIns="0" bIns="0">
            <a:normAutofit/>
          </a:bodyPr>
          <a:p>
            <a:endParaRPr b="0" lang="en-US" sz="2800" spc="-1" strike="noStrike">
              <a:solidFill>
                <a:srgbClr val="0000cc"/>
              </a:solidFill>
              <a:latin typeface="Arial"/>
            </a:endParaRPr>
          </a:p>
        </p:txBody>
      </p:sp>
      <p:sp>
        <p:nvSpPr>
          <p:cNvPr id="24" name="PlaceHolder 4"/>
          <p:cNvSpPr>
            <a:spLocks noGrp="1"/>
          </p:cNvSpPr>
          <p:nvPr>
            <p:ph type="body"/>
          </p:nvPr>
        </p:nvSpPr>
        <p:spPr>
          <a:xfrm>
            <a:off x="268200" y="3911040"/>
            <a:ext cx="8670600" cy="2325960"/>
          </a:xfrm>
          <a:prstGeom prst="rect">
            <a:avLst/>
          </a:prstGeom>
        </p:spPr>
        <p:txBody>
          <a:bodyPr lIns="0" rIns="0" tIns="0" bIns="0">
            <a:normAutofit/>
          </a:bodyPr>
          <a:p>
            <a:endParaRPr b="0" lang="en-US" sz="2800" spc="-1" strike="noStrike">
              <a:solidFill>
                <a:srgbClr val="0000cc"/>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Line 7"/>
          <p:cNvSpPr/>
          <p:nvPr/>
        </p:nvSpPr>
        <p:spPr>
          <a:xfrm>
            <a:off x="0" y="1066680"/>
            <a:ext cx="9144000" cy="360"/>
          </a:xfrm>
          <a:prstGeom prst="line">
            <a:avLst/>
          </a:prstGeom>
          <a:ln w="38100">
            <a:solidFill>
              <a:srgbClr val="3333cc"/>
            </a:solidFill>
            <a:round/>
          </a:ln>
        </p:spPr>
        <p:style>
          <a:lnRef idx="0"/>
          <a:fillRef idx="0"/>
          <a:effectRef idx="0"/>
          <a:fontRef idx="minor"/>
        </p:style>
      </p:sp>
      <p:sp>
        <p:nvSpPr>
          <p:cNvPr id="1" name="Rectangle 9"/>
          <p:cNvSpPr/>
          <p:nvPr/>
        </p:nvSpPr>
        <p:spPr>
          <a:xfrm>
            <a:off x="-302400" y="6583320"/>
            <a:ext cx="1215720" cy="297000"/>
          </a:xfrm>
          <a:prstGeom prst="rect">
            <a:avLst/>
          </a:prstGeom>
          <a:noFill/>
          <a:ln w="9525">
            <a:noFill/>
          </a:ln>
        </p:spPr>
        <p:style>
          <a:lnRef idx="0"/>
          <a:fillRef idx="0"/>
          <a:effectRef idx="0"/>
          <a:fontRef idx="minor"/>
        </p:style>
        <p:txBody>
          <a:bodyPr wrap="none" lIns="90000" rIns="90000" tIns="45000" bIns="45000">
            <a:spAutoFit/>
          </a:bodyPr>
          <a:p>
            <a:pPr>
              <a:lnSpc>
                <a:spcPct val="100000"/>
              </a:lnSpc>
            </a:pPr>
            <a:r>
              <a:rPr b="1" lang="en-US" sz="1200" spc="-1" strike="noStrike">
                <a:solidFill>
                  <a:srgbClr val="808080"/>
                </a:solidFill>
                <a:latin typeface="Century Gothic"/>
                <a:ea typeface="SimSun"/>
              </a:rPr>
              <a:t>11: </a:t>
            </a:r>
            <a:fld id="{4AA23459-08E3-44F0-BED3-7ADC617F09C4}" type="slidenum">
              <a:rPr b="1" lang="en-US" sz="1200" spc="-1" strike="noStrike">
                <a:solidFill>
                  <a:srgbClr val="808080"/>
                </a:solidFill>
                <a:latin typeface="Century Gothic"/>
                <a:ea typeface="SimSun"/>
              </a:rPr>
              <a:t>&lt;number&gt;</a:t>
            </a:fld>
            <a:endParaRPr b="0" lang="en-US" sz="1200" spc="-1" strike="noStrike">
              <a:latin typeface="Arial"/>
            </a:endParaRPr>
          </a:p>
        </p:txBody>
      </p:sp>
      <p:sp>
        <p:nvSpPr>
          <p:cNvPr id="2" name="PlaceHolder 1"/>
          <p:cNvSpPr>
            <a:spLocks noGrp="1"/>
          </p:cNvSpPr>
          <p:nvPr>
            <p:ph type="title"/>
          </p:nvPr>
        </p:nvSpPr>
        <p:spPr>
          <a:xfrm>
            <a:off x="268200" y="334800"/>
            <a:ext cx="8670600" cy="685440"/>
          </a:xfrm>
          <a:prstGeom prst="rect">
            <a:avLst/>
          </a:prstGeom>
        </p:spPr>
        <p:txBody>
          <a:bodyPr anchor="ctr">
            <a:noAutofit/>
          </a:bodyPr>
          <a:p>
            <a:pPr>
              <a:lnSpc>
                <a:spcPct val="100000"/>
              </a:lnSpc>
            </a:pPr>
            <a:r>
              <a:rPr b="1" lang="zh-CN" sz="3600" spc="-1" strike="noStrike">
                <a:solidFill>
                  <a:srgbClr val="0000cc"/>
                </a:solidFill>
                <a:latin typeface="Calisto MT"/>
              </a:rPr>
              <a:t>单</a:t>
            </a:r>
            <a:r>
              <a:rPr b="1" lang="zh-CN" sz="3600" spc="-1" strike="noStrike">
                <a:solidFill>
                  <a:srgbClr val="0000cc"/>
                </a:solidFill>
                <a:latin typeface="Calisto MT"/>
              </a:rPr>
              <a:t>击</a:t>
            </a:r>
            <a:r>
              <a:rPr b="1" lang="zh-CN" sz="3600" spc="-1" strike="noStrike">
                <a:solidFill>
                  <a:srgbClr val="0000cc"/>
                </a:solidFill>
                <a:latin typeface="Calisto MT"/>
              </a:rPr>
              <a:t>此</a:t>
            </a:r>
            <a:r>
              <a:rPr b="1" lang="en-US" sz="3600" spc="-1" strike="noStrike">
                <a:solidFill>
                  <a:srgbClr val="0000cc"/>
                </a:solidFill>
                <a:latin typeface="Calisto MT"/>
              </a:rPr>
              <a:t>te</a:t>
            </a:r>
            <a:r>
              <a:rPr b="1" lang="en-US" sz="3600" spc="-1" strike="noStrike">
                <a:solidFill>
                  <a:srgbClr val="0000cc"/>
                </a:solidFill>
                <a:latin typeface="Calisto MT"/>
              </a:rPr>
              <a:t>st</a:t>
            </a:r>
            <a:r>
              <a:rPr b="1" lang="zh-CN" sz="3600" spc="-1" strike="noStrike">
                <a:solidFill>
                  <a:srgbClr val="0000cc"/>
                </a:solidFill>
                <a:latin typeface="Calisto MT"/>
              </a:rPr>
              <a:t>处</a:t>
            </a:r>
            <a:r>
              <a:rPr b="1" lang="zh-CN" sz="3600" spc="-1" strike="noStrike">
                <a:solidFill>
                  <a:srgbClr val="0000cc"/>
                </a:solidFill>
                <a:latin typeface="Calisto MT"/>
              </a:rPr>
              <a:t>编</a:t>
            </a:r>
            <a:r>
              <a:rPr b="1" lang="zh-CN" sz="3600" spc="-1" strike="noStrike">
                <a:solidFill>
                  <a:srgbClr val="0000cc"/>
                </a:solidFill>
                <a:latin typeface="Calisto MT"/>
              </a:rPr>
              <a:t>辑</a:t>
            </a:r>
            <a:r>
              <a:rPr b="1" lang="zh-CN" sz="3600" spc="-1" strike="noStrike">
                <a:solidFill>
                  <a:srgbClr val="0000cc"/>
                </a:solidFill>
                <a:latin typeface="Calisto MT"/>
              </a:rPr>
              <a:t>母</a:t>
            </a:r>
            <a:r>
              <a:rPr b="1" lang="zh-CN" sz="3600" spc="-1" strike="noStrike">
                <a:solidFill>
                  <a:srgbClr val="0000cc"/>
                </a:solidFill>
                <a:latin typeface="Calisto MT"/>
              </a:rPr>
              <a:t>版</a:t>
            </a:r>
            <a:r>
              <a:rPr b="1" lang="zh-CN" sz="3600" spc="-1" strike="noStrike">
                <a:solidFill>
                  <a:srgbClr val="0000cc"/>
                </a:solidFill>
                <a:latin typeface="Calisto MT"/>
              </a:rPr>
              <a:t>标</a:t>
            </a:r>
            <a:r>
              <a:rPr b="1" lang="zh-CN" sz="3600" spc="-1" strike="noStrike">
                <a:solidFill>
                  <a:srgbClr val="0000cc"/>
                </a:solidFill>
                <a:latin typeface="Calisto MT"/>
              </a:rPr>
              <a:t>题</a:t>
            </a:r>
            <a:r>
              <a:rPr b="1" lang="zh-CN" sz="3600" spc="-1" strike="noStrike">
                <a:solidFill>
                  <a:srgbClr val="0000cc"/>
                </a:solidFill>
                <a:latin typeface="Calisto MT"/>
              </a:rPr>
              <a:t>样</a:t>
            </a:r>
            <a:r>
              <a:rPr b="1" lang="zh-CN" sz="3600" spc="-1" strike="noStrike">
                <a:solidFill>
                  <a:srgbClr val="0000cc"/>
                </a:solidFill>
                <a:latin typeface="Calisto MT"/>
              </a:rPr>
              <a:t>式</a:t>
            </a:r>
            <a:endParaRPr b="0" lang="en-US" sz="3600" spc="-1" strike="noStrike">
              <a:solidFill>
                <a:srgbClr val="000000"/>
              </a:solidFill>
              <a:latin typeface="Arial"/>
            </a:endParaRPr>
          </a:p>
        </p:txBody>
      </p:sp>
      <p:sp>
        <p:nvSpPr>
          <p:cNvPr id="3" name="PlaceHolder 2"/>
          <p:cNvSpPr>
            <a:spLocks noGrp="1"/>
          </p:cNvSpPr>
          <p:nvPr>
            <p:ph type="body"/>
          </p:nvPr>
        </p:nvSpPr>
        <p:spPr>
          <a:xfrm>
            <a:off x="268200" y="1363680"/>
            <a:ext cx="8670600" cy="4876560"/>
          </a:xfrm>
          <a:prstGeom prst="rect">
            <a:avLst/>
          </a:prstGeom>
        </p:spPr>
        <p:txBody>
          <a:bodyPr>
            <a:noAutofit/>
          </a:bodyPr>
          <a:p>
            <a:pPr marL="343080" indent="-342720">
              <a:lnSpc>
                <a:spcPct val="100000"/>
              </a:lnSpc>
              <a:spcBef>
                <a:spcPts val="561"/>
              </a:spcBef>
              <a:buClr>
                <a:srgbClr val="0000cc"/>
              </a:buClr>
              <a:buSzPct val="80000"/>
              <a:buFont typeface="Wingdings" charset="2"/>
              <a:buChar char=""/>
            </a:pPr>
            <a:r>
              <a:rPr b="0" lang="zh-CN" sz="2800" spc="-1" strike="noStrike">
                <a:solidFill>
                  <a:srgbClr val="0000cc"/>
                </a:solidFill>
                <a:latin typeface="Calisto MT"/>
              </a:rPr>
              <a:t>单击此处编辑母版文本样式</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zh-CN" sz="2400" spc="-1" strike="noStrike">
                <a:solidFill>
                  <a:srgbClr val="0000cc"/>
                </a:solidFill>
                <a:latin typeface="Calisto MT"/>
              </a:rPr>
              <a:t>第二级</a:t>
            </a:r>
            <a:endParaRPr b="0" lang="en-US" sz="2400" spc="-1" strike="noStrike">
              <a:solidFill>
                <a:srgbClr val="0000cc"/>
              </a:solidFill>
              <a:latin typeface="Arial"/>
            </a:endParaRPr>
          </a:p>
          <a:p>
            <a:pPr lvl="2" marL="1143000" indent="-228240">
              <a:lnSpc>
                <a:spcPct val="100000"/>
              </a:lnSpc>
              <a:spcBef>
                <a:spcPts val="479"/>
              </a:spcBef>
              <a:buSzPct val="100000"/>
              <a:buBlip>
                <a:blip r:embed="rId2"/>
              </a:buBlip>
            </a:pPr>
            <a:r>
              <a:rPr b="0" lang="zh-CN" sz="2400" spc="-1" strike="noStrike">
                <a:solidFill>
                  <a:srgbClr val="0000cc"/>
                </a:solidFill>
                <a:latin typeface="Calisto MT"/>
              </a:rPr>
              <a:t>第三级</a:t>
            </a:r>
            <a:endParaRPr b="0" lang="en-US" sz="2400" spc="-1" strike="noStrike">
              <a:solidFill>
                <a:srgbClr val="0000cc"/>
              </a:solidFill>
              <a:latin typeface="Lucida Sans Unicode"/>
            </a:endParaRPr>
          </a:p>
          <a:p>
            <a:pPr lvl="3" marL="1600200" indent="-228240">
              <a:lnSpc>
                <a:spcPct val="100000"/>
              </a:lnSpc>
              <a:spcBef>
                <a:spcPts val="400"/>
              </a:spcBef>
              <a:buSzPct val="100000"/>
              <a:buBlip>
                <a:blip r:embed="rId3"/>
              </a:buBlip>
            </a:pPr>
            <a:r>
              <a:rPr b="0" lang="zh-CN" sz="2000" spc="-1" strike="noStrike">
                <a:solidFill>
                  <a:srgbClr val="0000cc"/>
                </a:solidFill>
                <a:latin typeface="Calisto MT"/>
              </a:rPr>
              <a:t>第四级</a:t>
            </a:r>
            <a:endParaRPr b="0" lang="en-US" sz="2000" spc="-1" strike="noStrike">
              <a:solidFill>
                <a:srgbClr val="0000cc"/>
              </a:solidFill>
              <a:latin typeface="Lucida Sans Unicode"/>
            </a:endParaRPr>
          </a:p>
          <a:p>
            <a:pPr lvl="4" marL="2057400" indent="-228240">
              <a:lnSpc>
                <a:spcPct val="100000"/>
              </a:lnSpc>
              <a:spcBef>
                <a:spcPts val="400"/>
              </a:spcBef>
              <a:buSzPct val="100000"/>
              <a:buBlip>
                <a:blip r:embed="rId4"/>
              </a:buBlip>
            </a:pPr>
            <a:r>
              <a:rPr b="0" lang="zh-CN" sz="2000" spc="-1" strike="noStrike">
                <a:solidFill>
                  <a:srgbClr val="0000cc"/>
                </a:solidFill>
                <a:latin typeface="Calisto MT"/>
              </a:rPr>
              <a:t>第五级</a:t>
            </a:r>
            <a:endParaRPr b="0" lang="en-US" sz="2000" spc="-1" strike="noStrike">
              <a:solidFill>
                <a:srgbClr val="0000cc"/>
              </a:solidFill>
              <a:latin typeface="Lucida Sans Unicode"/>
            </a:endParaRPr>
          </a:p>
        </p:txBody>
      </p:sp>
    </p:spTree>
  </p:cSld>
  <p:clrMap bg1="lt1" bg2="lt2" tx1="dk1"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image" Target="../media/image18.png"/><Relationship Id="rId4"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9.png"/><Relationship Id="rId2" Type="http://schemas.openxmlformats.org/officeDocument/2006/relationships/image" Target="../media/image20.png"/><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3.pn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slideLayout" Target="../slideLayouts/slideLayout1.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6" Type="http://schemas.openxmlformats.org/officeDocument/2006/relationships/image" Target="../media/image48.png"/><Relationship Id="rId17" Type="http://schemas.openxmlformats.org/officeDocument/2006/relationships/image" Target="../media/image49.png"/><Relationship Id="rId18"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xml"/><Relationship Id="rId3"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image" Target="../media/image4.wmf"/><Relationship Id="rId2" Type="http://schemas.openxmlformats.org/officeDocument/2006/relationships/image" Target="../media/image5.wmf"/><Relationship Id="rId3" Type="http://schemas.openxmlformats.org/officeDocument/2006/relationships/image" Target="../media/image6.png"/><Relationship Id="rId4" Type="http://schemas.openxmlformats.org/officeDocument/2006/relationships/slideLayout" Target="../slideLayouts/slideLayout1.xml"/>
</Relationships>
</file>

<file path=ppt/slides/_rels/slide20.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xml"/><Relationship Id="rId3" Type="http://schemas.openxmlformats.org/officeDocument/2006/relationships/notesSlide" Target="../notesSlides/notesSlide20.xml"/>
</Relationships>
</file>

<file path=ppt/slides/_rels/slide21.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slideLayout" Target="../slideLayouts/slideLayout1.xml"/>
</Relationships>
</file>

<file path=ppt/slides/_rels/slide22.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xml"/>
</Relationships>
</file>

<file path=ppt/slides/_rels/slide2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xml"/>
</Relationships>
</file>

<file path=ppt/slides/_rels/slide24.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image" Target="../media/image60.png"/><Relationship Id="rId3" Type="http://schemas.openxmlformats.org/officeDocument/2006/relationships/slideLayout" Target="../slideLayouts/slideLayout1.xml"/>
</Relationships>
</file>

<file path=ppt/slides/_rels/slide25.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1.xml"/>
</Relationships>
</file>

<file path=ppt/slides/_rels/slide26.xml.rels><?xml version="1.0" encoding="UTF-8"?>
<Relationships xmlns="http://schemas.openxmlformats.org/package/2006/relationships"><Relationship Id="rId1" Type="http://schemas.openxmlformats.org/officeDocument/2006/relationships/image" Target="../media/image63.png"/><Relationship Id="rId2" Type="http://schemas.openxmlformats.org/officeDocument/2006/relationships/slideLayout" Target="../slideLayouts/slideLayout1.xml"/>
</Relationships>
</file>

<file path=ppt/slides/_rels/slide27.xml.rels><?xml version="1.0" encoding="UTF-8"?>
<Relationships xmlns="http://schemas.openxmlformats.org/package/2006/relationships"><Relationship Id="rId1" Type="http://schemas.openxmlformats.org/officeDocument/2006/relationships/image" Target="../media/image64.png"/><Relationship Id="rId2" Type="http://schemas.openxmlformats.org/officeDocument/2006/relationships/image" Target="../media/image65.png"/><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 Id="rId7" Type="http://schemas.openxmlformats.org/officeDocument/2006/relationships/slideLayout" Target="../slideLayouts/slideLayout1.xml"/>
</Relationships>
</file>

<file path=ppt/slides/_rels/slide28.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slideLayout" Target="../slideLayouts/slideLayout1.xml"/>
</Relationships>
</file>

<file path=ppt/slides/_rels/slide29.xml.rels><?xml version="1.0" encoding="UTF-8"?>
<Relationships xmlns="http://schemas.openxmlformats.org/package/2006/relationships"><Relationship Id="rId1" Type="http://schemas.openxmlformats.org/officeDocument/2006/relationships/image" Target="../media/image75.png"/><Relationship Id="rId2" Type="http://schemas.openxmlformats.org/officeDocument/2006/relationships/image" Target="../media/image76.pn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slideLayout" Target="../slideLayouts/slideLayout1.xml"/>
</Relationships>
</file>

<file path=ppt/slides/_rels/slide31.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slideLayout" Target="../slideLayouts/slideLayout1.xml"/>
</Relationships>
</file>

<file path=ppt/slides/_rels/slide32.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slideLayout" Target="../slideLayouts/slideLayout1.xml"/>
</Relationships>
</file>

<file path=ppt/slides/_rels/slide33.xml.rels><?xml version="1.0" encoding="UTF-8"?>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slideLayout" Target="../slideLayouts/slideLayout1.xml"/>
</Relationships>
</file>

<file path=ppt/slides/_rels/slide34.xml.rels><?xml version="1.0" encoding="UTF-8"?>
<Relationships xmlns="http://schemas.openxmlformats.org/package/2006/relationships"><Relationship Id="rId1" Type="http://schemas.openxmlformats.org/officeDocument/2006/relationships/image" Target="../media/image93.png"/><Relationship Id="rId2" Type="http://schemas.openxmlformats.org/officeDocument/2006/relationships/slideLayout" Target="../slideLayouts/slideLayout1.xml"/>
</Relationships>
</file>

<file path=ppt/slides/_rels/slide35.xml.rels><?xml version="1.0" encoding="UTF-8"?>
<Relationships xmlns="http://schemas.openxmlformats.org/package/2006/relationships"><Relationship Id="rId1" Type="http://schemas.openxmlformats.org/officeDocument/2006/relationships/image" Target="../media/image94.png"/><Relationship Id="rId2" Type="http://schemas.openxmlformats.org/officeDocument/2006/relationships/image" Target="../media/image95.png"/><Relationship Id="rId3" Type="http://schemas.openxmlformats.org/officeDocument/2006/relationships/image" Target="../media/image96.png"/><Relationship Id="rId4" Type="http://schemas.openxmlformats.org/officeDocument/2006/relationships/image" Target="../media/image97.png"/><Relationship Id="rId5" Type="http://schemas.openxmlformats.org/officeDocument/2006/relationships/slideLayout" Target="../slideLayouts/slideLayout1.xml"/>
</Relationships>
</file>

<file path=ppt/slides/_rels/slide36.xml.rels><?xml version="1.0" encoding="UTF-8"?>
<Relationships xmlns="http://schemas.openxmlformats.org/package/2006/relationships"><Relationship Id="rId1" Type="http://schemas.openxmlformats.org/officeDocument/2006/relationships/image" Target="../media/image98.png"/><Relationship Id="rId2" Type="http://schemas.openxmlformats.org/officeDocument/2006/relationships/image" Target="../media/image99.png"/><Relationship Id="rId3" Type="http://schemas.openxmlformats.org/officeDocument/2006/relationships/image" Target="../media/image100.png"/><Relationship Id="rId4" Type="http://schemas.openxmlformats.org/officeDocument/2006/relationships/slideLayout" Target="../slideLayouts/slideLayout1.xml"/>
</Relationships>
</file>

<file path=ppt/slides/_rels/slide37.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39.xml.rels><?xml version="1.0" encoding="UTF-8"?>
<Relationships xmlns="http://schemas.openxmlformats.org/package/2006/relationships"><Relationship Id="rId1" Type="http://schemas.openxmlformats.org/officeDocument/2006/relationships/image" Target="../media/image102.png"/><Relationship Id="rId2" Type="http://schemas.openxmlformats.org/officeDocument/2006/relationships/image" Target="../media/image103.png"/><Relationship Id="rId3"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image" Target="../media/image104.jpeg"/><Relationship Id="rId2" Type="http://schemas.openxmlformats.org/officeDocument/2006/relationships/slideLayout" Target="../slideLayouts/slideLayout1.xml"/><Relationship Id="rId3" Type="http://schemas.openxmlformats.org/officeDocument/2006/relationships/notesSlide" Target="../notesSlides/notesSlide40.xml"/>
</Relationships>
</file>

<file path=ppt/slides/_rels/slide41.xml.rels><?xml version="1.0" encoding="UTF-8"?>
<Relationships xmlns="http://schemas.openxmlformats.org/package/2006/relationships"><Relationship Id="rId1" Type="http://schemas.openxmlformats.org/officeDocument/2006/relationships/image" Target="../media/image105.png"/><Relationship Id="rId2" Type="http://schemas.openxmlformats.org/officeDocument/2006/relationships/image" Target="../media/image106.png"/><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slideLayout" Target="../slideLayouts/slideLayout1.xml"/>
</Relationships>
</file>

<file path=ppt/slides/_rels/slide42.xml.rels><?xml version="1.0" encoding="UTF-8"?>
<Relationships xmlns="http://schemas.openxmlformats.org/package/2006/relationships"><Relationship Id="rId1" Type="http://schemas.openxmlformats.org/officeDocument/2006/relationships/image" Target="../media/image110.png"/><Relationship Id="rId2" Type="http://schemas.openxmlformats.org/officeDocument/2006/relationships/slideLayout" Target="../slideLayouts/slideLayout1.xml"/>
</Relationships>
</file>

<file path=ppt/slides/_rels/slide43.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xml"/>
</Relationships>
</file>

<file path=ppt/slides/_rels/slide44.xml.rels><?xml version="1.0" encoding="UTF-8"?>
<Relationships xmlns="http://schemas.openxmlformats.org/package/2006/relationships"><Relationship Id="rId1" Type="http://schemas.openxmlformats.org/officeDocument/2006/relationships/image" Target="../media/image112.png"/><Relationship Id="rId2" Type="http://schemas.openxmlformats.org/officeDocument/2006/relationships/slideLayout" Target="../slideLayouts/slideLayout1.xml"/>
</Relationships>
</file>

<file path=ppt/slides/_rels/slide45.xml.rels><?xml version="1.0" encoding="UTF-8"?>
<Relationships xmlns="http://schemas.openxmlformats.org/package/2006/relationships"><Relationship Id="rId1" Type="http://schemas.openxmlformats.org/officeDocument/2006/relationships/image" Target="../media/image113.png"/><Relationship Id="rId2" Type="http://schemas.openxmlformats.org/officeDocument/2006/relationships/slideLayout" Target="../slideLayouts/slideLayout1.xml"/>
</Relationships>
</file>

<file path=ppt/slides/_rels/slide46.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slideLayout" Target="../slideLayouts/slideLayout1.xml"/><Relationship Id="rId3"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image" Target="../media/image115.png"/><Relationship Id="rId2" Type="http://schemas.openxmlformats.org/officeDocument/2006/relationships/image" Target="../media/image116.png"/><Relationship Id="rId3" Type="http://schemas.openxmlformats.org/officeDocument/2006/relationships/image" Target="../media/image117.png"/><Relationship Id="rId4" Type="http://schemas.openxmlformats.org/officeDocument/2006/relationships/slideLayout" Target="../slideLayouts/slideLayout1.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
</Relationships>
</file>

<file path=ppt/slides/_rels/slide50.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slideLayout" Target="../slideLayouts/slideLayout1.xml"/><Relationship Id="rId4"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image" Target="../media/image120.png"/><Relationship Id="rId2" Type="http://schemas.openxmlformats.org/officeDocument/2006/relationships/slideLayout" Target="../slideLayouts/slideLayout1.xml"/><Relationship Id="rId3"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slideLayout" Target="../slideLayouts/slideLayout1.xml"/><Relationship Id="rId4"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23.png"/><Relationship Id="rId2" Type="http://schemas.openxmlformats.org/officeDocument/2006/relationships/image" Target="../media/image124.png"/><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7.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slideLayout" Target="../slideLayouts/slideLayout1.xml"/><Relationship Id="rId9"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image" Target="../media/image130.png"/><Relationship Id="rId2" Type="http://schemas.openxmlformats.org/officeDocument/2006/relationships/image" Target="../media/image131.png"/><Relationship Id="rId3" Type="http://schemas.openxmlformats.org/officeDocument/2006/relationships/slideLayout" Target="../slideLayouts/slideLayout1.xml"/><Relationship Id="rId4"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slideLayout" Target="../slideLayouts/slideLayout1.xml"/><Relationship Id="rId4"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image" Target="../media/image134.png"/><Relationship Id="rId2" Type="http://schemas.openxmlformats.org/officeDocument/2006/relationships/image" Target="../media/image135.png"/><Relationship Id="rId3" Type="http://schemas.openxmlformats.org/officeDocument/2006/relationships/slideLayout" Target="../slideLayouts/slideLayout1.xml"/><Relationship Id="rId4"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slideLayout" Target="../slideLayouts/slideLayout1.xml"/><Relationship Id="rId3"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image" Target="../media/image137.png"/><Relationship Id="rId2" Type="http://schemas.openxmlformats.org/officeDocument/2006/relationships/image" Target="../media/image138.png"/><Relationship Id="rId3" Type="http://schemas.openxmlformats.org/officeDocument/2006/relationships/slideLayout" Target="../slideLayouts/slideLayout1.xml"/><Relationship Id="rId4"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60.xml.rels><?xml version="1.0" encoding="UTF-8"?>
<Relationships xmlns="http://schemas.openxmlformats.org/package/2006/relationships"><Relationship Id="rId1" Type="http://schemas.openxmlformats.org/officeDocument/2006/relationships/image" Target="../media/image139.png"/><Relationship Id="rId2" Type="http://schemas.openxmlformats.org/officeDocument/2006/relationships/slideLayout" Target="../slideLayouts/slideLayout1.xml"/><Relationship Id="rId3"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image" Target="../media/image148.png"/><Relationship Id="rId10" Type="http://schemas.openxmlformats.org/officeDocument/2006/relationships/image" Target="../media/image149.png"/><Relationship Id="rId11" Type="http://schemas.openxmlformats.org/officeDocument/2006/relationships/image" Target="../media/image150.png"/><Relationship Id="rId12" Type="http://schemas.openxmlformats.org/officeDocument/2006/relationships/image" Target="../media/image151.png"/><Relationship Id="rId13" Type="http://schemas.openxmlformats.org/officeDocument/2006/relationships/image" Target="../media/image152.png"/><Relationship Id="rId14" Type="http://schemas.openxmlformats.org/officeDocument/2006/relationships/image" Target="../media/image153.png"/><Relationship Id="rId15" Type="http://schemas.openxmlformats.org/officeDocument/2006/relationships/image" Target="../media/image154.png"/><Relationship Id="rId16" Type="http://schemas.openxmlformats.org/officeDocument/2006/relationships/image" Target="../media/image155.png"/><Relationship Id="rId17" Type="http://schemas.openxmlformats.org/officeDocument/2006/relationships/image" Target="../media/image156.png"/><Relationship Id="rId18" Type="http://schemas.openxmlformats.org/officeDocument/2006/relationships/image" Target="../media/image157.png"/><Relationship Id="rId19" Type="http://schemas.openxmlformats.org/officeDocument/2006/relationships/image" Target="../media/image158.png"/><Relationship Id="rId20" Type="http://schemas.openxmlformats.org/officeDocument/2006/relationships/image" Target="../media/image159.png"/><Relationship Id="rId21" Type="http://schemas.openxmlformats.org/officeDocument/2006/relationships/image" Target="../media/image160.png"/><Relationship Id="rId22" Type="http://schemas.openxmlformats.org/officeDocument/2006/relationships/image" Target="../media/image161.png"/><Relationship Id="rId23" Type="http://schemas.openxmlformats.org/officeDocument/2006/relationships/slideLayout" Target="../slideLayouts/slideLayout1.xml"/><Relationship Id="rId24"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62.png"/><Relationship Id="rId2" Type="http://schemas.openxmlformats.org/officeDocument/2006/relationships/image" Target="../media/image163.png"/><Relationship Id="rId3" Type="http://schemas.openxmlformats.org/officeDocument/2006/relationships/slideLayout" Target="../slideLayouts/slideLayout1.xml"/><Relationship Id="rId4"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image" Target="../media/image164.png"/><Relationship Id="rId2" Type="http://schemas.openxmlformats.org/officeDocument/2006/relationships/slideLayout" Target="../slideLayouts/slideLayout1.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6" name="Title 1"/>
          <p:cNvSpPr txBox="1"/>
          <p:nvPr/>
        </p:nvSpPr>
        <p:spPr>
          <a:xfrm>
            <a:off x="268200" y="334800"/>
            <a:ext cx="8670600" cy="685440"/>
          </a:xfrm>
          <a:prstGeom prst="rect">
            <a:avLst/>
          </a:prstGeom>
          <a:noFill/>
          <a:ln w="0">
            <a:noFill/>
          </a:ln>
        </p:spPr>
        <p:txBody>
          <a:bodyPr anchor="ctr">
            <a:noAutofit/>
          </a:bodyPr>
          <a:p>
            <a:endParaRPr b="0" lang="en-US" sz="3600" spc="-1" strike="noStrike">
              <a:solidFill>
                <a:srgbClr val="000000"/>
              </a:solidFill>
              <a:latin typeface="Arial"/>
            </a:endParaRPr>
          </a:p>
        </p:txBody>
      </p:sp>
      <p:sp>
        <p:nvSpPr>
          <p:cNvPr id="47" name="Content Placeholder 2"/>
          <p:cNvSpPr txBox="1"/>
          <p:nvPr/>
        </p:nvSpPr>
        <p:spPr>
          <a:xfrm>
            <a:off x="268200" y="2565000"/>
            <a:ext cx="8670600" cy="2088000"/>
          </a:xfrm>
          <a:prstGeom prst="rect">
            <a:avLst/>
          </a:prstGeom>
          <a:noFill/>
          <a:ln w="0">
            <a:noFill/>
          </a:ln>
        </p:spPr>
        <p:txBody>
          <a:bodyPr>
            <a:noAutofit/>
          </a:bodyPr>
          <a:p>
            <a:pPr algn="ctr">
              <a:lnSpc>
                <a:spcPct val="100000"/>
              </a:lnSpc>
              <a:spcBef>
                <a:spcPts val="799"/>
              </a:spcBef>
              <a:tabLst>
                <a:tab algn="l" pos="0"/>
              </a:tabLst>
            </a:pPr>
            <a:r>
              <a:rPr b="0" lang="en-US" sz="4000" spc="-1" strike="noStrike">
                <a:solidFill>
                  <a:srgbClr val="0000cc"/>
                </a:solidFill>
                <a:latin typeface="Calisto MT"/>
              </a:rPr>
              <a:t>Recurrent Neural Networks</a:t>
            </a:r>
            <a:endParaRPr b="0" lang="en-US" sz="40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标题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Modeling the Time Dimension</a:t>
            </a:r>
            <a:endParaRPr b="0" lang="en-US" sz="3600" spc="-1" strike="noStrike">
              <a:solidFill>
                <a:srgbClr val="000000"/>
              </a:solidFill>
              <a:latin typeface="Arial"/>
            </a:endParaRPr>
          </a:p>
        </p:txBody>
      </p:sp>
      <p:sp>
        <p:nvSpPr>
          <p:cNvPr id="81" name="内容占位符 2"/>
          <p:cNvSpPr txBox="1"/>
          <p:nvPr/>
        </p:nvSpPr>
        <p:spPr>
          <a:xfrm>
            <a:off x="165240" y="1212840"/>
            <a:ext cx="8726040" cy="5159160"/>
          </a:xfrm>
          <a:prstGeom prst="rect">
            <a:avLst/>
          </a:prstGeom>
          <a:noFill/>
          <a:ln w="0">
            <a:noFill/>
          </a:ln>
        </p:spPr>
        <p:txBody>
          <a:bodyPr>
            <a:noAutofit/>
          </a:bodyPr>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Feed-forward NN</a:t>
            </a:r>
            <a:endParaRPr b="0" lang="en-US" sz="24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 </a:t>
            </a:r>
            <a:r>
              <a:rPr b="0" lang="en-US" sz="2000" spc="-1" strike="noStrike">
                <a:solidFill>
                  <a:srgbClr val="3333cc"/>
                </a:solidFill>
                <a:latin typeface="Calisto MT"/>
                <a:ea typeface="MS Mincho"/>
              </a:rPr>
              <a:t>Fixed input size, fixed output size.</a:t>
            </a:r>
            <a:endParaRPr b="0" lang="en-US" sz="20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RNNs:</a:t>
            </a:r>
            <a:endParaRPr b="0" lang="en-US" sz="24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One-to-many: sequence output, For example, image captioning takes an image and outputs a sequence of words</a:t>
            </a:r>
            <a:endParaRPr b="0" lang="en-US" sz="20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Many-to-one: sequence input. For example, sentiment analysis where a given sentence is input</a:t>
            </a:r>
            <a:endParaRPr b="0" lang="en-US" sz="20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Many-to-many: For example, video classification: label each frame</a:t>
            </a:r>
            <a:endParaRPr b="0" lang="en-US" sz="2000" spc="-1" strike="noStrike">
              <a:solidFill>
                <a:srgbClr val="0000cc"/>
              </a:solidFill>
              <a:latin typeface="Arial"/>
            </a:endParaRPr>
          </a:p>
          <a:p>
            <a:pPr>
              <a:lnSpc>
                <a:spcPct val="100000"/>
              </a:lnSpc>
              <a:spcBef>
                <a:spcPts val="400"/>
              </a:spcBef>
            </a:pP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3333cc"/>
                </a:solidFill>
                <a:latin typeface="Calisto MT"/>
                <a:ea typeface="MS Mincho"/>
              </a:rPr>
              <a:t>     </a:t>
            </a:r>
            <a:endParaRPr b="0" lang="en-US" sz="2000" spc="-1" strike="noStrike">
              <a:solidFill>
                <a:srgbClr val="0000cc"/>
              </a:solidFill>
              <a:latin typeface="Arial"/>
            </a:endParaRPr>
          </a:p>
          <a:p>
            <a:pPr>
              <a:lnSpc>
                <a:spcPct val="100000"/>
              </a:lnSpc>
              <a:spcBef>
                <a:spcPts val="561"/>
              </a:spcBef>
              <a:tabLst>
                <a:tab algn="l" pos="0"/>
              </a:tabLst>
            </a:pPr>
            <a:endParaRPr b="0" lang="en-US" sz="2000" spc="-1" strike="noStrike">
              <a:solidFill>
                <a:srgbClr val="0000cc"/>
              </a:solidFill>
              <a:latin typeface="Arial"/>
            </a:endParaRPr>
          </a:p>
          <a:p>
            <a:pPr marL="457200">
              <a:lnSpc>
                <a:spcPct val="100000"/>
              </a:lnSpc>
              <a:spcBef>
                <a:spcPts val="400"/>
              </a:spcBef>
              <a:tabLst>
                <a:tab algn="l" pos="0"/>
              </a:tabLst>
            </a:pPr>
            <a:endParaRPr b="0" lang="en-US" sz="20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RNN</a:t>
            </a:r>
            <a:endParaRPr b="0" lang="en-US" sz="3600" spc="-1" strike="noStrike">
              <a:solidFill>
                <a:srgbClr val="000000"/>
              </a:solidFill>
              <a:latin typeface="Arial"/>
            </a:endParaRPr>
          </a:p>
        </p:txBody>
      </p:sp>
      <p:sp>
        <p:nvSpPr>
          <p:cNvPr id="83" name="Content Placeholder 2"/>
          <p:cNvSpPr txBox="1"/>
          <p:nvPr/>
        </p:nvSpPr>
        <p:spPr>
          <a:xfrm>
            <a:off x="268200" y="1363680"/>
            <a:ext cx="91278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RNN processes a sequence of inputs by applying a recurrence formula at each time step</a:t>
            </a:r>
            <a:endParaRPr b="0" lang="en-US" sz="2800" spc="-1" strike="noStrike">
              <a:solidFill>
                <a:srgbClr val="0000cc"/>
              </a:solidFill>
              <a:latin typeface="Arial"/>
            </a:endParaRPr>
          </a:p>
        </p:txBody>
      </p:sp>
      <p:pic>
        <p:nvPicPr>
          <p:cNvPr id="84" name="Picture 5" descr=""/>
          <p:cNvPicPr/>
          <p:nvPr/>
        </p:nvPicPr>
        <p:blipFill>
          <a:blip r:embed="rId1"/>
          <a:srcRect l="0" t="4738" r="0" b="0"/>
          <a:stretch/>
        </p:blipFill>
        <p:spPr>
          <a:xfrm>
            <a:off x="502560" y="4031280"/>
            <a:ext cx="2406600" cy="2853720"/>
          </a:xfrm>
          <a:prstGeom prst="rect">
            <a:avLst/>
          </a:prstGeom>
          <a:ln w="0">
            <a:noFill/>
          </a:ln>
        </p:spPr>
      </p:pic>
      <p:pic>
        <p:nvPicPr>
          <p:cNvPr id="85" name="Picture 4" descr=""/>
          <p:cNvPicPr/>
          <p:nvPr/>
        </p:nvPicPr>
        <p:blipFill>
          <a:blip r:embed="rId2"/>
          <a:srcRect l="0" t="0" r="0" b="60067"/>
          <a:stretch/>
        </p:blipFill>
        <p:spPr>
          <a:xfrm>
            <a:off x="611640" y="2328120"/>
            <a:ext cx="2188800" cy="1703160"/>
          </a:xfrm>
          <a:prstGeom prst="rect">
            <a:avLst/>
          </a:prstGeom>
          <a:ln w="0">
            <a:noFill/>
          </a:ln>
        </p:spPr>
      </p:pic>
      <p:sp>
        <p:nvSpPr>
          <p:cNvPr id="86" name="TextBox 9"/>
          <p:cNvSpPr/>
          <p:nvPr/>
        </p:nvSpPr>
        <p:spPr>
          <a:xfrm>
            <a:off x="2941200" y="2505600"/>
            <a:ext cx="218880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SimSun"/>
              </a:rPr>
              <a:t>usually want to</a:t>
            </a:r>
            <a:endParaRPr b="0" lang="en-US" sz="1800" spc="-1" strike="noStrike">
              <a:latin typeface="Arial"/>
            </a:endParaRPr>
          </a:p>
          <a:p>
            <a:pPr>
              <a:lnSpc>
                <a:spcPct val="100000"/>
              </a:lnSpc>
            </a:pPr>
            <a:r>
              <a:rPr b="0" lang="en-US" sz="1800" spc="-1" strike="noStrike">
                <a:solidFill>
                  <a:srgbClr val="000000"/>
                </a:solidFill>
                <a:latin typeface="Arial"/>
                <a:ea typeface="SimSun"/>
              </a:rPr>
              <a:t>predict a vector at</a:t>
            </a:r>
            <a:endParaRPr b="0" lang="en-US" sz="1800" spc="-1" strike="noStrike">
              <a:latin typeface="Arial"/>
            </a:endParaRPr>
          </a:p>
          <a:p>
            <a:pPr>
              <a:lnSpc>
                <a:spcPct val="100000"/>
              </a:lnSpc>
            </a:pPr>
            <a:r>
              <a:rPr b="0" lang="en-US" sz="1800" spc="-1" strike="noStrike">
                <a:solidFill>
                  <a:srgbClr val="000000"/>
                </a:solidFill>
                <a:latin typeface="Arial"/>
                <a:ea typeface="SimSun"/>
              </a:rPr>
              <a:t>some time steps </a:t>
            </a:r>
            <a:endParaRPr b="0" lang="en-US" sz="1800" spc="-1" strike="noStrike">
              <a:latin typeface="Arial"/>
            </a:endParaRPr>
          </a:p>
        </p:txBody>
      </p:sp>
      <p:sp>
        <p:nvSpPr>
          <p:cNvPr id="87" name="Oval 10"/>
          <p:cNvSpPr/>
          <p:nvPr/>
        </p:nvSpPr>
        <p:spPr>
          <a:xfrm>
            <a:off x="502560" y="2328120"/>
            <a:ext cx="1692720" cy="1531440"/>
          </a:xfrm>
          <a:prstGeom prst="ellipse">
            <a:avLst/>
          </a:prstGeom>
          <a:noFill/>
          <a:ln w="28575">
            <a:solidFill>
              <a:srgbClr val="00cc99"/>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RNN </a:t>
            </a:r>
            <a:endParaRPr b="0" lang="en-US" sz="3600" spc="-1" strike="noStrike">
              <a:solidFill>
                <a:srgbClr val="000000"/>
              </a:solidFill>
              <a:latin typeface="Arial"/>
            </a:endParaRPr>
          </a:p>
        </p:txBody>
      </p:sp>
      <p:sp>
        <p:nvSpPr>
          <p:cNvPr id="89" name="Content Placeholder 2"/>
          <p:cNvSpPr txBox="1"/>
          <p:nvPr/>
        </p:nvSpPr>
        <p:spPr>
          <a:xfrm>
            <a:off x="268200" y="1363680"/>
            <a:ext cx="91278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RNN processes a sequence of inputs by applying a recurrence formula at each time step</a:t>
            </a:r>
            <a:endParaRPr b="0" lang="en-US" sz="2800" spc="-1" strike="noStrike">
              <a:solidFill>
                <a:srgbClr val="0000cc"/>
              </a:solidFill>
              <a:latin typeface="Arial"/>
            </a:endParaRPr>
          </a:p>
        </p:txBody>
      </p:sp>
      <p:pic>
        <p:nvPicPr>
          <p:cNvPr id="90" name="Picture 5" descr=""/>
          <p:cNvPicPr/>
          <p:nvPr/>
        </p:nvPicPr>
        <p:blipFill>
          <a:blip r:embed="rId1"/>
          <a:srcRect l="0" t="4738" r="0" b="0"/>
          <a:stretch/>
        </p:blipFill>
        <p:spPr>
          <a:xfrm>
            <a:off x="502560" y="4031280"/>
            <a:ext cx="2406600" cy="2853720"/>
          </a:xfrm>
          <a:prstGeom prst="rect">
            <a:avLst/>
          </a:prstGeom>
          <a:ln w="0">
            <a:noFill/>
          </a:ln>
        </p:spPr>
      </p:pic>
      <p:pic>
        <p:nvPicPr>
          <p:cNvPr id="91" name="Picture 4" descr=""/>
          <p:cNvPicPr/>
          <p:nvPr/>
        </p:nvPicPr>
        <p:blipFill>
          <a:blip r:embed="rId2"/>
          <a:srcRect l="0" t="0" r="0" b="60067"/>
          <a:stretch/>
        </p:blipFill>
        <p:spPr>
          <a:xfrm>
            <a:off x="611640" y="2339640"/>
            <a:ext cx="2188800" cy="1703160"/>
          </a:xfrm>
          <a:prstGeom prst="rect">
            <a:avLst/>
          </a:prstGeom>
          <a:ln w="0">
            <a:noFill/>
          </a:ln>
        </p:spPr>
      </p:pic>
      <p:pic>
        <p:nvPicPr>
          <p:cNvPr id="92" name="Picture 11" descr=""/>
          <p:cNvPicPr/>
          <p:nvPr/>
        </p:nvPicPr>
        <p:blipFill>
          <a:blip r:embed="rId3"/>
          <a:stretch/>
        </p:blipFill>
        <p:spPr>
          <a:xfrm>
            <a:off x="3762720" y="4012920"/>
            <a:ext cx="3942360" cy="993960"/>
          </a:xfrm>
          <a:prstGeom prst="rect">
            <a:avLst/>
          </a:prstGeom>
          <a:ln w="0">
            <a:noFill/>
          </a:ln>
        </p:spPr>
      </p:pic>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RNN</a:t>
            </a:r>
            <a:endParaRPr b="0" lang="en-US" sz="3600" spc="-1" strike="noStrike">
              <a:solidFill>
                <a:srgbClr val="000000"/>
              </a:solidFill>
              <a:latin typeface="Arial"/>
            </a:endParaRPr>
          </a:p>
        </p:txBody>
      </p:sp>
      <p:sp>
        <p:nvSpPr>
          <p:cNvPr id="94" name="Content Placeholder 2"/>
          <p:cNvSpPr txBox="1"/>
          <p:nvPr/>
        </p:nvSpPr>
        <p:spPr>
          <a:xfrm>
            <a:off x="268200" y="1363680"/>
            <a:ext cx="91278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RNN processes a sequence of inputs by applying a recurrence formula at each time step</a:t>
            </a:r>
            <a:endParaRPr b="0" lang="en-US" sz="2800" spc="-1" strike="noStrike">
              <a:solidFill>
                <a:srgbClr val="0000cc"/>
              </a:solidFill>
              <a:latin typeface="Arial"/>
            </a:endParaRPr>
          </a:p>
        </p:txBody>
      </p:sp>
      <p:pic>
        <p:nvPicPr>
          <p:cNvPr id="95" name="Picture 5" descr=""/>
          <p:cNvPicPr/>
          <p:nvPr/>
        </p:nvPicPr>
        <p:blipFill>
          <a:blip r:embed="rId1"/>
          <a:srcRect l="0" t="4738" r="0" b="0"/>
          <a:stretch/>
        </p:blipFill>
        <p:spPr>
          <a:xfrm>
            <a:off x="502560" y="4031280"/>
            <a:ext cx="2406600" cy="2853720"/>
          </a:xfrm>
          <a:prstGeom prst="rect">
            <a:avLst/>
          </a:prstGeom>
          <a:ln w="0">
            <a:noFill/>
          </a:ln>
        </p:spPr>
      </p:pic>
      <p:pic>
        <p:nvPicPr>
          <p:cNvPr id="96" name="Picture 4" descr=""/>
          <p:cNvPicPr/>
          <p:nvPr/>
        </p:nvPicPr>
        <p:blipFill>
          <a:blip r:embed="rId2"/>
          <a:srcRect l="0" t="0" r="0" b="60067"/>
          <a:stretch/>
        </p:blipFill>
        <p:spPr>
          <a:xfrm>
            <a:off x="611640" y="2328120"/>
            <a:ext cx="2188800" cy="1703160"/>
          </a:xfrm>
          <a:prstGeom prst="rect">
            <a:avLst/>
          </a:prstGeom>
          <a:ln w="0">
            <a:noFill/>
          </a:ln>
        </p:spPr>
      </p:pic>
      <p:pic>
        <p:nvPicPr>
          <p:cNvPr id="97" name="Picture 8" descr=""/>
          <p:cNvPicPr/>
          <p:nvPr/>
        </p:nvPicPr>
        <p:blipFill>
          <a:blip r:embed="rId3"/>
          <a:stretch/>
        </p:blipFill>
        <p:spPr>
          <a:xfrm>
            <a:off x="3130200" y="4031280"/>
            <a:ext cx="3942360" cy="993960"/>
          </a:xfrm>
          <a:prstGeom prst="rect">
            <a:avLst/>
          </a:prstGeom>
          <a:ln w="0">
            <a:noFill/>
          </a:ln>
        </p:spPr>
      </p:pic>
      <p:pic>
        <p:nvPicPr>
          <p:cNvPr id="98" name="Picture 6" descr=""/>
          <p:cNvPicPr/>
          <p:nvPr/>
        </p:nvPicPr>
        <p:blipFill>
          <a:blip r:embed="rId4"/>
          <a:stretch/>
        </p:blipFill>
        <p:spPr>
          <a:xfrm>
            <a:off x="3103560" y="3774240"/>
            <a:ext cx="5771880" cy="2465640"/>
          </a:xfrm>
          <a:prstGeom prst="rect">
            <a:avLst/>
          </a:prstGeom>
          <a:ln w="0">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9"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RNN</a:t>
            </a:r>
            <a:endParaRPr b="0" lang="en-US" sz="3600" spc="-1" strike="noStrike">
              <a:solidFill>
                <a:srgbClr val="000000"/>
              </a:solidFill>
              <a:latin typeface="Arial"/>
            </a:endParaRPr>
          </a:p>
        </p:txBody>
      </p:sp>
      <p:sp>
        <p:nvSpPr>
          <p:cNvPr id="100" name="Content Placeholder 2"/>
          <p:cNvSpPr txBox="1"/>
          <p:nvPr/>
        </p:nvSpPr>
        <p:spPr>
          <a:xfrm>
            <a:off x="268200" y="1363680"/>
            <a:ext cx="91278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RNN processes a sequence of inputs by applying a recurrence formula at each time step</a:t>
            </a:r>
            <a:endParaRPr b="0" lang="en-US" sz="2800" spc="-1" strike="noStrike">
              <a:solidFill>
                <a:srgbClr val="0000cc"/>
              </a:solidFill>
              <a:latin typeface="Arial"/>
            </a:endParaRPr>
          </a:p>
        </p:txBody>
      </p:sp>
      <p:pic>
        <p:nvPicPr>
          <p:cNvPr id="101" name="Picture 5" descr=""/>
          <p:cNvPicPr/>
          <p:nvPr/>
        </p:nvPicPr>
        <p:blipFill>
          <a:blip r:embed="rId1"/>
          <a:srcRect l="0" t="4738" r="0" b="0"/>
          <a:stretch/>
        </p:blipFill>
        <p:spPr>
          <a:xfrm>
            <a:off x="502560" y="4031280"/>
            <a:ext cx="2406600" cy="2853720"/>
          </a:xfrm>
          <a:prstGeom prst="rect">
            <a:avLst/>
          </a:prstGeom>
          <a:ln w="0">
            <a:noFill/>
          </a:ln>
        </p:spPr>
      </p:pic>
      <p:pic>
        <p:nvPicPr>
          <p:cNvPr id="102" name="Picture 4" descr=""/>
          <p:cNvPicPr/>
          <p:nvPr/>
        </p:nvPicPr>
        <p:blipFill>
          <a:blip r:embed="rId2"/>
          <a:srcRect l="0" t="0" r="0" b="60067"/>
          <a:stretch/>
        </p:blipFill>
        <p:spPr>
          <a:xfrm>
            <a:off x="611640" y="2328120"/>
            <a:ext cx="2188800" cy="1703160"/>
          </a:xfrm>
          <a:prstGeom prst="rect">
            <a:avLst/>
          </a:prstGeom>
          <a:ln w="0">
            <a:noFill/>
          </a:ln>
        </p:spPr>
      </p:pic>
      <p:pic>
        <p:nvPicPr>
          <p:cNvPr id="103" name="Picture 11" descr=""/>
          <p:cNvPicPr/>
          <p:nvPr/>
        </p:nvPicPr>
        <p:blipFill>
          <a:blip r:embed="rId3"/>
          <a:stretch/>
        </p:blipFill>
        <p:spPr>
          <a:xfrm>
            <a:off x="3780000" y="3539520"/>
            <a:ext cx="3449880" cy="869760"/>
          </a:xfrm>
          <a:prstGeom prst="rect">
            <a:avLst/>
          </a:prstGeom>
          <a:ln w="0">
            <a:noFill/>
          </a:ln>
        </p:spPr>
      </p:pic>
      <p:pic>
        <p:nvPicPr>
          <p:cNvPr id="104" name="Picture 7" descr=""/>
          <p:cNvPicPr/>
          <p:nvPr/>
        </p:nvPicPr>
        <p:blipFill>
          <a:blip r:embed="rId4"/>
          <a:stretch/>
        </p:blipFill>
        <p:spPr>
          <a:xfrm>
            <a:off x="3036600" y="4906800"/>
            <a:ext cx="5096520" cy="551160"/>
          </a:xfrm>
          <a:prstGeom prst="rect">
            <a:avLst/>
          </a:prstGeom>
          <a:ln w="0">
            <a:noFill/>
          </a:ln>
        </p:spPr>
      </p:pic>
      <p:sp>
        <p:nvSpPr>
          <p:cNvPr id="105" name="Arrow: Right 8"/>
          <p:cNvSpPr/>
          <p:nvPr/>
        </p:nvSpPr>
        <p:spPr>
          <a:xfrm rot="5400000">
            <a:off x="5102280" y="4347000"/>
            <a:ext cx="583560" cy="387360"/>
          </a:xfrm>
          <a:prstGeom prst="rightArrow">
            <a:avLst>
              <a:gd name="adj1" fmla="val 50000"/>
              <a:gd name="adj2" fmla="val 50000"/>
            </a:avLst>
          </a:prstGeom>
          <a:solidFill>
            <a:schemeClr val="accent1"/>
          </a:solidFill>
          <a:ln w="9525">
            <a:noFill/>
          </a:ln>
        </p:spPr>
        <p:style>
          <a:lnRef idx="0"/>
          <a:fillRef idx="0"/>
          <a:effectRef idx="0"/>
          <a:fontRef idx="minor"/>
        </p:style>
      </p:sp>
      <p:pic>
        <p:nvPicPr>
          <p:cNvPr id="106" name="Picture 3" descr=""/>
          <p:cNvPicPr/>
          <p:nvPr/>
        </p:nvPicPr>
        <p:blipFill>
          <a:blip r:embed="rId5"/>
          <a:stretch/>
        </p:blipFill>
        <p:spPr>
          <a:xfrm>
            <a:off x="3908520" y="2826720"/>
            <a:ext cx="3716640" cy="542880"/>
          </a:xfrm>
          <a:prstGeom prst="rect">
            <a:avLst/>
          </a:prstGeom>
          <a:ln w="0">
            <a:noFill/>
          </a:ln>
        </p:spPr>
      </p:pic>
      <p:pic>
        <p:nvPicPr>
          <p:cNvPr id="107" name="Picture 10" descr=""/>
          <p:cNvPicPr/>
          <p:nvPr/>
        </p:nvPicPr>
        <p:blipFill>
          <a:blip r:embed="rId6"/>
          <a:stretch/>
        </p:blipFill>
        <p:spPr>
          <a:xfrm>
            <a:off x="2287800" y="6076800"/>
            <a:ext cx="6732000" cy="493560"/>
          </a:xfrm>
          <a:prstGeom prst="rect">
            <a:avLst/>
          </a:prstGeom>
          <a:ln w="0">
            <a:noFill/>
          </a:ln>
        </p:spPr>
      </p:pic>
      <p:sp>
        <p:nvSpPr>
          <p:cNvPr id="108" name="TextBox 12"/>
          <p:cNvSpPr/>
          <p:nvPr/>
        </p:nvSpPr>
        <p:spPr>
          <a:xfrm>
            <a:off x="2099160" y="5674680"/>
            <a:ext cx="23940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3333cc"/>
                </a:solidFill>
                <a:latin typeface="Calisto MT"/>
                <a:ea typeface="SimSun"/>
              </a:rPr>
              <a:t>Parameter size: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标题 1"/>
          <p:cNvSpPr txBox="1"/>
          <p:nvPr/>
        </p:nvSpPr>
        <p:spPr>
          <a:xfrm>
            <a:off x="107640" y="332640"/>
            <a:ext cx="91800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Temporal feedback and loops in connections</a:t>
            </a:r>
            <a:endParaRPr b="0" lang="en-US" sz="3600" spc="-1" strike="noStrike">
              <a:solidFill>
                <a:srgbClr val="000000"/>
              </a:solidFill>
              <a:latin typeface="Arial"/>
            </a:endParaRPr>
          </a:p>
        </p:txBody>
      </p:sp>
      <p:sp>
        <p:nvSpPr>
          <p:cNvPr id="110" name="内容占位符 2"/>
          <p:cNvSpPr txBox="1"/>
          <p:nvPr/>
        </p:nvSpPr>
        <p:spPr>
          <a:xfrm>
            <a:off x="347760" y="1282680"/>
            <a:ext cx="6672240" cy="5159160"/>
          </a:xfrm>
          <a:prstGeom prst="rect">
            <a:avLst/>
          </a:prstGeom>
          <a:noFill/>
          <a:ln w="0">
            <a:noFill/>
          </a:ln>
        </p:spPr>
        <p:txBody>
          <a:bodyPr>
            <a:noAutofit/>
          </a:bodyPr>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RNNs can have loops in the connections. </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Model temporal behavior in the data:</a:t>
            </a:r>
            <a:endParaRPr b="0" lang="en-US" sz="24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Domains: time-series, language, audios, and text.</a:t>
            </a:r>
            <a:endParaRPr b="0" lang="en-US" sz="20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Data property: inherently ordered and context sensitive where later values depend on previous ones.</a:t>
            </a:r>
            <a:endParaRPr b="0" lang="en-US" sz="20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Learn from sequence: </a:t>
            </a:r>
            <a:endParaRPr b="0" lang="en-US" sz="24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Use a feedback loop to learn from sequences, including sequences of varying lengths.</a:t>
            </a:r>
            <a:endParaRPr b="0" lang="en-US" sz="20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Generate sequences:</a:t>
            </a:r>
            <a:endParaRPr b="0" lang="en-US" sz="24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 </a:t>
            </a:r>
            <a:r>
              <a:rPr b="0" lang="en-US" sz="2000" spc="-1" strike="noStrike">
                <a:solidFill>
                  <a:srgbClr val="3333cc"/>
                </a:solidFill>
                <a:latin typeface="Calisto MT"/>
                <a:ea typeface="MS Mincho"/>
              </a:rPr>
              <a:t>The output at each time-step is based on both the current input and the input at </a:t>
            </a:r>
            <a:r>
              <a:rPr b="0" lang="en-US" sz="2000" spc="-1" strike="noStrike" u="sng">
                <a:solidFill>
                  <a:srgbClr val="3333cc"/>
                </a:solidFill>
                <a:uFillTx/>
                <a:latin typeface="Calisto MT"/>
                <a:ea typeface="MS Mincho"/>
              </a:rPr>
              <a:t>all previous time steps</a:t>
            </a:r>
            <a:r>
              <a:rPr b="0" lang="en-US" sz="2000" spc="-1" strike="noStrike">
                <a:solidFill>
                  <a:srgbClr val="3333cc"/>
                </a:solidFill>
                <a:latin typeface="Calisto MT"/>
                <a:ea typeface="MS Mincho"/>
              </a:rPr>
              <a:t>. </a:t>
            </a:r>
            <a:endParaRPr b="0" lang="en-US" sz="2000" spc="-1" strike="noStrike">
              <a:solidFill>
                <a:srgbClr val="0000cc"/>
              </a:solidFill>
              <a:latin typeface="Arial"/>
            </a:endParaRPr>
          </a:p>
          <a:p>
            <a:pPr>
              <a:lnSpc>
                <a:spcPct val="100000"/>
              </a:lnSpc>
              <a:spcBef>
                <a:spcPts val="400"/>
              </a:spcBef>
            </a:pPr>
            <a:endParaRPr b="0" lang="en-US" sz="2000" spc="-1" strike="noStrike">
              <a:solidFill>
                <a:srgbClr val="0000cc"/>
              </a:solidFill>
              <a:latin typeface="Arial"/>
            </a:endParaRPr>
          </a:p>
          <a:p>
            <a:pPr>
              <a:lnSpc>
                <a:spcPct val="100000"/>
              </a:lnSpc>
              <a:spcBef>
                <a:spcPts val="400"/>
              </a:spcBef>
            </a:pP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     </a:t>
            </a:r>
            <a:endParaRPr b="0" lang="en-US" sz="2000" spc="-1" strike="noStrike">
              <a:solidFill>
                <a:srgbClr val="0000cc"/>
              </a:solidFill>
              <a:latin typeface="Arial"/>
            </a:endParaRPr>
          </a:p>
          <a:p>
            <a:pPr>
              <a:lnSpc>
                <a:spcPct val="100000"/>
              </a:lnSpc>
              <a:spcBef>
                <a:spcPts val="561"/>
              </a:spcBef>
              <a:tabLst>
                <a:tab algn="l" pos="0"/>
              </a:tabLst>
            </a:pPr>
            <a:endParaRPr b="0" lang="en-US" sz="2000" spc="-1" strike="noStrike">
              <a:solidFill>
                <a:srgbClr val="0000cc"/>
              </a:solidFill>
              <a:latin typeface="Arial"/>
            </a:endParaRPr>
          </a:p>
          <a:p>
            <a:pPr marL="457200">
              <a:lnSpc>
                <a:spcPct val="100000"/>
              </a:lnSpc>
              <a:spcBef>
                <a:spcPts val="400"/>
              </a:spcBef>
              <a:tabLst>
                <a:tab algn="l" pos="0"/>
              </a:tabLst>
            </a:pPr>
            <a:endParaRPr b="0" lang="en-US" sz="2000" spc="-1" strike="noStrike">
              <a:solidFill>
                <a:srgbClr val="0000cc"/>
              </a:solidFill>
              <a:latin typeface="Arial"/>
            </a:endParaRPr>
          </a:p>
        </p:txBody>
      </p:sp>
      <p:pic>
        <p:nvPicPr>
          <p:cNvPr id="111" name="Picture 1" descr=""/>
          <p:cNvPicPr/>
          <p:nvPr/>
        </p:nvPicPr>
        <p:blipFill>
          <a:blip r:embed="rId1"/>
          <a:stretch/>
        </p:blipFill>
        <p:spPr>
          <a:xfrm>
            <a:off x="7020360" y="1484640"/>
            <a:ext cx="1928160" cy="358596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2" name="标题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Recurrent Neural Networks (RNNs)</a:t>
            </a:r>
            <a:endParaRPr b="0" lang="en-US" sz="3600" spc="-1" strike="noStrike">
              <a:solidFill>
                <a:srgbClr val="000000"/>
              </a:solidFill>
              <a:latin typeface="Arial"/>
            </a:endParaRPr>
          </a:p>
        </p:txBody>
      </p:sp>
      <p:sp>
        <p:nvSpPr>
          <p:cNvPr id="113" name="内容占位符 2"/>
          <p:cNvSpPr txBox="1"/>
          <p:nvPr/>
        </p:nvSpPr>
        <p:spPr>
          <a:xfrm>
            <a:off x="169920" y="1203480"/>
            <a:ext cx="8739000" cy="5159160"/>
          </a:xfrm>
          <a:prstGeom prst="rect">
            <a:avLst/>
          </a:prstGeom>
          <a:noFill/>
          <a:ln w="0">
            <a:noFill/>
          </a:ln>
        </p:spPr>
        <p:txBody>
          <a:bodyPr>
            <a:noAutofit/>
          </a:bodyPr>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660033"/>
                </a:solidFill>
                <a:latin typeface="Calisto MT"/>
                <a:ea typeface="MS Mincho"/>
              </a:rPr>
              <a:t>RNNs allow for both parallel and sequential computation, and in principle can compute anything a traditional computer can compute</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660033"/>
                </a:solidFill>
                <a:latin typeface="Calisto MT"/>
                <a:ea typeface="MS Mincho"/>
              </a:rPr>
              <a:t>Unlike traditional computers, however, </a:t>
            </a:r>
            <a:r>
              <a:rPr b="0" lang="en-US" sz="2400" spc="-1" strike="noStrike" u="sng">
                <a:solidFill>
                  <a:srgbClr val="660033"/>
                </a:solidFill>
                <a:uFillTx/>
                <a:latin typeface="Calisto MT"/>
                <a:ea typeface="MS Mincho"/>
              </a:rPr>
              <a:t>RNNs are similar to the human brain</a:t>
            </a:r>
            <a:r>
              <a:rPr b="0" lang="en-US" sz="2400" spc="-1" strike="noStrike">
                <a:solidFill>
                  <a:srgbClr val="660033"/>
                </a:solidFill>
                <a:latin typeface="Calisto MT"/>
                <a:ea typeface="MS Mincho"/>
              </a:rPr>
              <a:t>, which is a large feedback network of connected neurons that somehow can learn to translate a lifelong sensory input stream into a sequence of useful motor outputs</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660033"/>
                </a:solidFill>
                <a:latin typeface="Calisto MT"/>
                <a:ea typeface="MS Mincho"/>
              </a:rPr>
              <a:t>The brain is a remarkable </a:t>
            </a:r>
            <a:r>
              <a:rPr b="0" lang="en-US" sz="2400" spc="-1" strike="noStrike" u="sng">
                <a:solidFill>
                  <a:srgbClr val="660033"/>
                </a:solidFill>
                <a:uFillTx/>
                <a:latin typeface="Calisto MT"/>
                <a:ea typeface="MS Mincho"/>
              </a:rPr>
              <a:t>role model </a:t>
            </a:r>
            <a:r>
              <a:rPr b="0" lang="en-US" sz="2400" spc="-1" strike="noStrike">
                <a:solidFill>
                  <a:srgbClr val="660033"/>
                </a:solidFill>
                <a:latin typeface="Calisto MT"/>
                <a:ea typeface="MS Mincho"/>
              </a:rPr>
              <a:t>as it can solve many problems current machine can not yet solve. </a:t>
            </a:r>
            <a:endParaRPr b="0" lang="en-US" sz="2400" spc="-1" strike="noStrike">
              <a:solidFill>
                <a:srgbClr val="0000cc"/>
              </a:solidFill>
              <a:latin typeface="Arial"/>
            </a:endParaRPr>
          </a:p>
          <a:p>
            <a:pPr>
              <a:lnSpc>
                <a:spcPct val="100000"/>
              </a:lnSpc>
              <a:spcBef>
                <a:spcPts val="479"/>
              </a:spcBef>
              <a:spcAft>
                <a:spcPts val="601"/>
              </a:spcAft>
            </a:pP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660033"/>
                </a:solidFill>
                <a:latin typeface="Calisto MT"/>
                <a:ea typeface="MS Mincho"/>
              </a:rPr>
              <a:t>Brain is a super algorithm. Its output is an algorithm.</a:t>
            </a:r>
            <a:endParaRPr b="0" lang="en-US" sz="2400" spc="-1" strike="noStrike">
              <a:solidFill>
                <a:srgbClr val="0000cc"/>
              </a:solidFill>
              <a:latin typeface="Arial"/>
            </a:endParaRPr>
          </a:p>
          <a:p>
            <a:pPr marL="343080" indent="-342720">
              <a:lnSpc>
                <a:spcPct val="100000"/>
              </a:lnSpc>
              <a:spcBef>
                <a:spcPts val="400"/>
              </a:spcBef>
              <a:tabLst>
                <a:tab algn="l" pos="0"/>
              </a:tabLst>
            </a:pPr>
            <a:endParaRPr b="0" lang="en-US" sz="2400" spc="-1" strike="noStrike">
              <a:solidFill>
                <a:srgbClr val="0000cc"/>
              </a:solidFill>
              <a:latin typeface="Arial"/>
            </a:endParaRPr>
          </a:p>
          <a:p>
            <a:pPr>
              <a:lnSpc>
                <a:spcPct val="100000"/>
              </a:lnSpc>
              <a:spcBef>
                <a:spcPts val="400"/>
              </a:spcBef>
              <a:tabLst>
                <a:tab algn="l" pos="0"/>
              </a:tabLst>
            </a:pPr>
            <a:endParaRPr b="0" lang="en-US" sz="24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     </a:t>
            </a:r>
            <a:endParaRPr b="0" lang="en-US" sz="2000" spc="-1" strike="noStrike">
              <a:solidFill>
                <a:srgbClr val="0000cc"/>
              </a:solidFill>
              <a:latin typeface="Arial"/>
            </a:endParaRPr>
          </a:p>
          <a:p>
            <a:pPr>
              <a:lnSpc>
                <a:spcPct val="100000"/>
              </a:lnSpc>
              <a:spcBef>
                <a:spcPts val="561"/>
              </a:spcBef>
              <a:tabLst>
                <a:tab algn="l" pos="0"/>
              </a:tabLst>
            </a:pPr>
            <a:endParaRPr b="0" lang="en-US" sz="2000" spc="-1" strike="noStrike">
              <a:solidFill>
                <a:srgbClr val="0000cc"/>
              </a:solidFill>
              <a:latin typeface="Arial"/>
            </a:endParaRPr>
          </a:p>
          <a:p>
            <a:pPr marL="457200">
              <a:lnSpc>
                <a:spcPct val="100000"/>
              </a:lnSpc>
              <a:spcBef>
                <a:spcPts val="400"/>
              </a:spcBef>
              <a:tabLst>
                <a:tab algn="l" pos="0"/>
              </a:tabLst>
            </a:pPr>
            <a:endParaRPr b="0" lang="en-US" sz="2000" spc="-1" strike="noStrike">
              <a:solidFill>
                <a:srgbClr val="0000cc"/>
              </a:solidFill>
              <a:latin typeface="Arial"/>
            </a:endParaRPr>
          </a:p>
        </p:txBody>
      </p:sp>
      <p:sp>
        <p:nvSpPr>
          <p:cNvPr id="114" name="TextBox 3"/>
          <p:cNvSpPr/>
          <p:nvPr/>
        </p:nvSpPr>
        <p:spPr>
          <a:xfrm>
            <a:off x="5803200" y="5235480"/>
            <a:ext cx="31287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000" spc="-1" strike="noStrike">
                <a:solidFill>
                  <a:srgbClr val="660033"/>
                </a:solidFill>
                <a:latin typeface="Calisto MT"/>
                <a:ea typeface="MS Mincho"/>
              </a:rPr>
              <a:t>(Juergen Schmidhuber)</a:t>
            </a:r>
            <a:endParaRPr b="0" lang="en-US" sz="2000" spc="-1" strike="noStrike">
              <a:latin typeface="Arial"/>
            </a:endParaRPr>
          </a:p>
        </p:txBody>
      </p:sp>
      <p:sp>
        <p:nvSpPr>
          <p:cNvPr id="115" name="TextBox 3"/>
          <p:cNvSpPr/>
          <p:nvPr/>
        </p:nvSpPr>
        <p:spPr>
          <a:xfrm>
            <a:off x="6579000" y="6326280"/>
            <a:ext cx="2392560" cy="3952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000" spc="-1" strike="noStrike">
                <a:solidFill>
                  <a:srgbClr val="660033"/>
                </a:solidFill>
                <a:latin typeface="Calisto MT"/>
                <a:ea typeface="MS Mincho"/>
              </a:rPr>
              <a:t>(Gen Matsumoto)</a:t>
            </a: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Unfold RNN</a:t>
            </a:r>
            <a:endParaRPr b="0" lang="en-US" sz="3600" spc="-1" strike="noStrike">
              <a:solidFill>
                <a:srgbClr val="000000"/>
              </a:solidFill>
              <a:latin typeface="Arial"/>
            </a:endParaRPr>
          </a:p>
        </p:txBody>
      </p:sp>
      <p:sp>
        <p:nvSpPr>
          <p:cNvPr id="117"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RNN processes a sequence of inputs by applying a recurrence formula at each time step</a:t>
            </a:r>
            <a:endParaRPr b="0" lang="en-US" sz="2800" spc="-1" strike="noStrike">
              <a:solidFill>
                <a:srgbClr val="0000cc"/>
              </a:solidFill>
              <a:latin typeface="Arial"/>
            </a:endParaRPr>
          </a:p>
        </p:txBody>
      </p:sp>
      <mc:AlternateContent>
        <mc:Choice xmlns:a14="http://schemas.microsoft.com/office/drawing/2010/main" Requires="a14">
          <p:sp>
            <p:nvSpPr>
              <p:cNvPr id="118" name="Rectangle 117"/>
              <p:cNvSpPr txBox="1"/>
              <p:nvPr/>
            </p:nvSpPr>
            <p:spPr>
              <a:xfrm>
                <a:off x="8100360" y="5316480"/>
                <a:ext cx="359640" cy="937800"/>
              </a:xfrm>
              <a:prstGeom prst="rect">
                <a:avLst/>
              </a:prstGeom>
            </p:spPr>
            <p:txBody>
              <a:bodyPr/>
              <a:p>
                <a14:m>
                  <m:oMath xmlns:m="http://schemas.openxmlformats.org/officeDocument/2006/math">
                    <m:sSub>
                      <m:e>
                        <m:r>
                          <m:t xml:space="preserve">𝑥</m:t>
                        </m:r>
                      </m:e>
                      <m:sub>
                        <m:r>
                          <m:t xml:space="preserve">𝑡</m:t>
                        </m:r>
                      </m:sub>
                    </m:sSub>
                  </m:oMath>
                </a14:m>
              </a:p>
            </p:txBody>
          </p:sp>
        </mc:Choice>
        <mc:Fallback/>
      </mc:AlternateContent>
      <mc:AlternateContent>
        <mc:Choice xmlns:a14="http://schemas.microsoft.com/office/drawing/2010/main" Requires="a14">
          <p:sp>
            <p:nvSpPr>
              <p:cNvPr id="119" name="Rectangle 118"/>
              <p:cNvSpPr txBox="1"/>
              <p:nvPr/>
            </p:nvSpPr>
            <p:spPr>
              <a:xfrm>
                <a:off x="5583600" y="5333040"/>
                <a:ext cx="359640" cy="937800"/>
              </a:xfrm>
              <a:prstGeom prst="rect">
                <a:avLst/>
              </a:prstGeom>
            </p:spPr>
            <p:txBody>
              <a:bodyPr/>
              <a:p>
                <a14:m>
                  <m:oMath xmlns:m="http://schemas.openxmlformats.org/officeDocument/2006/math">
                    <m:sSub>
                      <m:e>
                        <m:r>
                          <m:t xml:space="preserve">𝑥</m:t>
                        </m:r>
                      </m:e>
                      <m:sub>
                        <m:r>
                          <m:t xml:space="preserve">1</m:t>
                        </m:r>
                      </m:sub>
                    </m:sSub>
                  </m:oMath>
                </a14:m>
              </a:p>
            </p:txBody>
          </p:sp>
        </mc:Choice>
        <mc:Fallback/>
      </mc:AlternateContent>
      <mc:AlternateContent>
        <mc:Choice xmlns:a14="http://schemas.microsoft.com/office/drawing/2010/main" Requires="a14">
          <p:sp>
            <p:nvSpPr>
              <p:cNvPr id="120" name="Rectangle 119"/>
              <p:cNvSpPr txBox="1"/>
              <p:nvPr/>
            </p:nvSpPr>
            <p:spPr>
              <a:xfrm>
                <a:off x="6408720" y="5333040"/>
                <a:ext cx="359640" cy="937800"/>
              </a:xfrm>
              <a:prstGeom prst="rect">
                <a:avLst/>
              </a:prstGeom>
            </p:spPr>
            <p:txBody>
              <a:bodyPr/>
              <a:p>
                <a14:m>
                  <m:oMath xmlns:m="http://schemas.openxmlformats.org/officeDocument/2006/math">
                    <m:sSub>
                      <m:e>
                        <m:r>
                          <m:t xml:space="preserve">𝑥</m:t>
                        </m:r>
                      </m:e>
                      <m:sub>
                        <m:r>
                          <m:t xml:space="preserve">2</m:t>
                        </m:r>
                      </m:sub>
                    </m:sSub>
                  </m:oMath>
                </a14:m>
              </a:p>
            </p:txBody>
          </p:sp>
        </mc:Choice>
        <mc:Fallback/>
      </mc:AlternateContent>
      <mc:AlternateContent>
        <mc:Choice xmlns:a14="http://schemas.microsoft.com/office/drawing/2010/main" Requires="a14">
          <p:sp>
            <p:nvSpPr>
              <p:cNvPr id="121" name="Rectangle 120"/>
              <p:cNvSpPr txBox="1"/>
              <p:nvPr/>
            </p:nvSpPr>
            <p:spPr>
              <a:xfrm>
                <a:off x="8100360" y="2556360"/>
                <a:ext cx="359640" cy="937800"/>
              </a:xfrm>
              <a:prstGeom prst="rect">
                <a:avLst/>
              </a:prstGeom>
            </p:spPr>
            <p:txBody>
              <a:bodyPr/>
              <a:p>
                <a14:m>
                  <m:oMath xmlns:m="http://schemas.openxmlformats.org/officeDocument/2006/math">
                    <m:sSub>
                      <m:e>
                        <m:r>
                          <m:t xml:space="preserve">𝑦</m:t>
                        </m:r>
                      </m:e>
                      <m:sub>
                        <m:r>
                          <m:t xml:space="preserve">𝑡</m:t>
                        </m:r>
                      </m:sub>
                    </m:sSub>
                  </m:oMath>
                </a14:m>
              </a:p>
            </p:txBody>
          </p:sp>
        </mc:Choice>
        <mc:Fallback/>
      </mc:AlternateContent>
      <mc:AlternateContent>
        <mc:Choice xmlns:a14="http://schemas.microsoft.com/office/drawing/2010/main" Requires="a14">
          <p:sp>
            <p:nvSpPr>
              <p:cNvPr id="122" name="Rectangle 121"/>
              <p:cNvSpPr txBox="1"/>
              <p:nvPr/>
            </p:nvSpPr>
            <p:spPr>
              <a:xfrm>
                <a:off x="5583600" y="2572920"/>
                <a:ext cx="359640" cy="937800"/>
              </a:xfrm>
              <a:prstGeom prst="rect">
                <a:avLst/>
              </a:prstGeom>
            </p:spPr>
            <p:txBody>
              <a:bodyPr/>
              <a:p>
                <a14:m>
                  <m:oMath xmlns:m="http://schemas.openxmlformats.org/officeDocument/2006/math">
                    <m:sSub>
                      <m:e>
                        <m:r>
                          <m:t xml:space="preserve">𝑦</m:t>
                        </m:r>
                      </m:e>
                      <m:sub>
                        <m:r>
                          <m:t xml:space="preserve">1</m:t>
                        </m:r>
                      </m:sub>
                    </m:sSub>
                  </m:oMath>
                </a14:m>
              </a:p>
            </p:txBody>
          </p:sp>
        </mc:Choice>
        <mc:Fallback/>
      </mc:AlternateContent>
      <mc:AlternateContent>
        <mc:Choice xmlns:a14="http://schemas.microsoft.com/office/drawing/2010/main" Requires="a14">
          <p:sp>
            <p:nvSpPr>
              <p:cNvPr id="123" name="Rectangle 122"/>
              <p:cNvSpPr txBox="1"/>
              <p:nvPr/>
            </p:nvSpPr>
            <p:spPr>
              <a:xfrm>
                <a:off x="6408720" y="2572920"/>
                <a:ext cx="359640" cy="937800"/>
              </a:xfrm>
              <a:prstGeom prst="rect">
                <a:avLst/>
              </a:prstGeom>
            </p:spPr>
            <p:txBody>
              <a:bodyPr/>
              <a:p>
                <a14:m>
                  <m:oMath xmlns:m="http://schemas.openxmlformats.org/officeDocument/2006/math">
                    <m:sSub>
                      <m:e>
                        <m:r>
                          <m:t xml:space="preserve">𝑦</m:t>
                        </m:r>
                      </m:e>
                      <m:sub>
                        <m:r>
                          <m:t xml:space="preserve">2</m:t>
                        </m:r>
                      </m:sub>
                    </m:sSub>
                  </m:oMath>
                </a14:m>
              </a:p>
            </p:txBody>
          </p:sp>
        </mc:Choice>
        <mc:Fallback/>
      </mc:AlternateContent>
      <mc:AlternateContent>
        <mc:Choice xmlns:a14="http://schemas.microsoft.com/office/drawing/2010/main" Requires="a14">
          <p:sp>
            <p:nvSpPr>
              <p:cNvPr id="124" name="Rectangle 123"/>
              <p:cNvSpPr txBox="1"/>
              <p:nvPr/>
            </p:nvSpPr>
            <p:spPr>
              <a:xfrm>
                <a:off x="8100360" y="3945960"/>
                <a:ext cx="359640" cy="937800"/>
              </a:xfrm>
              <a:prstGeom prst="rect">
                <a:avLst/>
              </a:prstGeom>
            </p:spPr>
            <p:txBody>
              <a:bodyPr/>
              <a:p>
                <a14:m>
                  <m:oMath xmlns:m="http://schemas.openxmlformats.org/officeDocument/2006/math">
                    <m:sSub>
                      <m:e>
                        <m:r>
                          <m:t xml:space="preserve">h</m:t>
                        </m:r>
                      </m:e>
                      <m:sub>
                        <m:r>
                          <m:t xml:space="preserve">𝑡</m:t>
                        </m:r>
                      </m:sub>
                    </m:sSub>
                  </m:oMath>
                </a14:m>
              </a:p>
            </p:txBody>
          </p:sp>
        </mc:Choice>
        <mc:Fallback/>
      </mc:AlternateContent>
      <mc:AlternateContent>
        <mc:Choice xmlns:a14="http://schemas.microsoft.com/office/drawing/2010/main" Requires="a14">
          <p:sp>
            <p:nvSpPr>
              <p:cNvPr id="125" name="Rectangle 124"/>
              <p:cNvSpPr txBox="1"/>
              <p:nvPr/>
            </p:nvSpPr>
            <p:spPr>
              <a:xfrm>
                <a:off x="5583600" y="3962520"/>
                <a:ext cx="359640" cy="937800"/>
              </a:xfrm>
              <a:prstGeom prst="rect">
                <a:avLst/>
              </a:prstGeom>
            </p:spPr>
            <p:txBody>
              <a:bodyPr/>
              <a:p>
                <a14:m>
                  <m:oMath xmlns:m="http://schemas.openxmlformats.org/officeDocument/2006/math">
                    <m:sSub>
                      <m:e>
                        <m:r>
                          <m:t xml:space="preserve">h</m:t>
                        </m:r>
                      </m:e>
                      <m:sub>
                        <m:r>
                          <m:t xml:space="preserve">1</m:t>
                        </m:r>
                      </m:sub>
                    </m:sSub>
                  </m:oMath>
                </a14:m>
              </a:p>
            </p:txBody>
          </p:sp>
        </mc:Choice>
        <mc:Fallback/>
      </mc:AlternateContent>
      <mc:AlternateContent>
        <mc:Choice xmlns:a14="http://schemas.microsoft.com/office/drawing/2010/main" Requires="a14">
          <p:sp>
            <p:nvSpPr>
              <p:cNvPr id="126" name="Rectangle 125"/>
              <p:cNvSpPr txBox="1"/>
              <p:nvPr/>
            </p:nvSpPr>
            <p:spPr>
              <a:xfrm>
                <a:off x="6408720" y="3962520"/>
                <a:ext cx="359640" cy="937800"/>
              </a:xfrm>
              <a:prstGeom prst="rect">
                <a:avLst/>
              </a:prstGeom>
            </p:spPr>
            <p:txBody>
              <a:bodyPr/>
              <a:p>
                <a14:m>
                  <m:oMath xmlns:m="http://schemas.openxmlformats.org/officeDocument/2006/math">
                    <m:sSub>
                      <m:e>
                        <m:r>
                          <m:t xml:space="preserve">h</m:t>
                        </m:r>
                      </m:e>
                      <m:sub>
                        <m:r>
                          <m:t xml:space="preserve">2</m:t>
                        </m:r>
                      </m:sub>
                    </m:sSub>
                  </m:oMath>
                </a14:m>
              </a:p>
            </p:txBody>
          </p:sp>
        </mc:Choice>
        <mc:Fallback/>
      </mc:AlternateContent>
      <mc:AlternateContent>
        <mc:Choice xmlns:a14="http://schemas.microsoft.com/office/drawing/2010/main" Requires="a14">
          <p:sp>
            <p:nvSpPr>
              <p:cNvPr id="127" name="Rectangle 126"/>
              <p:cNvSpPr txBox="1"/>
              <p:nvPr/>
            </p:nvSpPr>
            <p:spPr>
              <a:xfrm>
                <a:off x="7219440" y="5329800"/>
                <a:ext cx="359640" cy="937800"/>
              </a:xfrm>
              <a:prstGeom prst="rect">
                <a:avLst/>
              </a:prstGeom>
            </p:spPr>
            <p:txBody>
              <a:bodyPr/>
              <a:p>
                <a14:m>
                  <m:oMath xmlns:m="http://schemas.openxmlformats.org/officeDocument/2006/math">
                    <m:sSub>
                      <m:e>
                        <m:r>
                          <m:t xml:space="preserve">𝑥</m:t>
                        </m:r>
                      </m:e>
                      <m:sub>
                        <m:r>
                          <m:t xml:space="preserve">3</m:t>
                        </m:r>
                      </m:sub>
                    </m:sSub>
                  </m:oMath>
                </a14:m>
              </a:p>
            </p:txBody>
          </p:sp>
        </mc:Choice>
        <mc:Fallback/>
      </mc:AlternateContent>
      <mc:AlternateContent>
        <mc:Choice xmlns:a14="http://schemas.microsoft.com/office/drawing/2010/main" Requires="a14">
          <p:sp>
            <p:nvSpPr>
              <p:cNvPr id="128" name="Rectangle 127"/>
              <p:cNvSpPr txBox="1"/>
              <p:nvPr/>
            </p:nvSpPr>
            <p:spPr>
              <a:xfrm>
                <a:off x="7219440" y="2569680"/>
                <a:ext cx="359640" cy="937800"/>
              </a:xfrm>
              <a:prstGeom prst="rect">
                <a:avLst/>
              </a:prstGeom>
            </p:spPr>
            <p:txBody>
              <a:bodyPr/>
              <a:p>
                <a14:m>
                  <m:oMath xmlns:m="http://schemas.openxmlformats.org/officeDocument/2006/math">
                    <m:sSub>
                      <m:e>
                        <m:r>
                          <m:t xml:space="preserve">𝑦</m:t>
                        </m:r>
                      </m:e>
                      <m:sub>
                        <m:r>
                          <m:t xml:space="preserve">3</m:t>
                        </m:r>
                      </m:sub>
                    </m:sSub>
                  </m:oMath>
                </a14:m>
              </a:p>
            </p:txBody>
          </p:sp>
        </mc:Choice>
        <mc:Fallback/>
      </mc:AlternateContent>
      <mc:AlternateContent>
        <mc:Choice xmlns:a14="http://schemas.microsoft.com/office/drawing/2010/main" Requires="a14">
          <p:sp>
            <p:nvSpPr>
              <p:cNvPr id="129" name="Rectangle 128"/>
              <p:cNvSpPr txBox="1"/>
              <p:nvPr/>
            </p:nvSpPr>
            <p:spPr>
              <a:xfrm>
                <a:off x="7219440" y="3959280"/>
                <a:ext cx="359640" cy="937800"/>
              </a:xfrm>
              <a:prstGeom prst="rect">
                <a:avLst/>
              </a:prstGeom>
            </p:spPr>
            <p:txBody>
              <a:bodyPr/>
              <a:p>
                <a14:m>
                  <m:oMath xmlns:m="http://schemas.openxmlformats.org/officeDocument/2006/math">
                    <m:sSub>
                      <m:e>
                        <m:r>
                          <m:t xml:space="preserve">h</m:t>
                        </m:r>
                      </m:e>
                      <m:sub>
                        <m:r>
                          <m:t xml:space="preserve">3</m:t>
                        </m:r>
                      </m:sub>
                    </m:sSub>
                  </m:oMath>
                </a14:m>
              </a:p>
            </p:txBody>
          </p:sp>
        </mc:Choice>
        <mc:Fallback/>
      </mc:AlternateContent>
      <p:sp>
        <p:nvSpPr>
          <p:cNvPr id="130" name="Straight Arrow Connector 129"/>
          <p:cNvSpPr/>
          <p:nvPr/>
        </p:nvSpPr>
        <p:spPr>
          <a:xfrm flipV="1">
            <a:off x="5763600" y="351000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31" name="Straight Arrow Connector 130"/>
          <p:cNvSpPr/>
          <p:nvPr/>
        </p:nvSpPr>
        <p:spPr>
          <a:xfrm flipV="1">
            <a:off x="6588720" y="349380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32" name="Straight Arrow Connector 131"/>
          <p:cNvSpPr/>
          <p:nvPr/>
        </p:nvSpPr>
        <p:spPr>
          <a:xfrm flipV="1">
            <a:off x="7391160" y="351000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33" name="Straight Arrow Connector 132"/>
          <p:cNvSpPr/>
          <p:nvPr/>
        </p:nvSpPr>
        <p:spPr>
          <a:xfrm flipV="1">
            <a:off x="8280360" y="349380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34" name="Straight Arrow Connector 133"/>
          <p:cNvSpPr/>
          <p:nvPr/>
        </p:nvSpPr>
        <p:spPr>
          <a:xfrm flipV="1">
            <a:off x="5761080" y="488052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35" name="Straight Arrow Connector 134"/>
          <p:cNvSpPr/>
          <p:nvPr/>
        </p:nvSpPr>
        <p:spPr>
          <a:xfrm flipV="1">
            <a:off x="6586200" y="486396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36" name="Straight Arrow Connector 135"/>
          <p:cNvSpPr/>
          <p:nvPr/>
        </p:nvSpPr>
        <p:spPr>
          <a:xfrm flipV="1">
            <a:off x="7388640" y="488052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37" name="Straight Arrow Connector 136"/>
          <p:cNvSpPr/>
          <p:nvPr/>
        </p:nvSpPr>
        <p:spPr>
          <a:xfrm flipV="1">
            <a:off x="8277840" y="486396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38" name="Straight Arrow Connector 137"/>
          <p:cNvSpPr/>
          <p:nvPr/>
        </p:nvSpPr>
        <p:spPr>
          <a:xfrm>
            <a:off x="5943600" y="4431600"/>
            <a:ext cx="464760" cy="36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39" name="Straight Arrow Connector 138"/>
          <p:cNvSpPr/>
          <p:nvPr/>
        </p:nvSpPr>
        <p:spPr>
          <a:xfrm>
            <a:off x="6768720" y="4428360"/>
            <a:ext cx="464760" cy="36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40" name="TextBox 139"/>
          <p:cNvSpPr/>
          <p:nvPr/>
        </p:nvSpPr>
        <p:spPr>
          <a:xfrm>
            <a:off x="7658280" y="2834640"/>
            <a:ext cx="4420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
            </a:r>
            <a:endParaRPr b="0" lang="en-US" sz="1800" spc="-1" strike="noStrike">
              <a:latin typeface="Arial"/>
            </a:endParaRPr>
          </a:p>
        </p:txBody>
      </p:sp>
      <p:sp>
        <p:nvSpPr>
          <p:cNvPr id="141" name="TextBox 140"/>
          <p:cNvSpPr/>
          <p:nvPr/>
        </p:nvSpPr>
        <p:spPr>
          <a:xfrm>
            <a:off x="7658280" y="4509720"/>
            <a:ext cx="442080" cy="364680"/>
          </a:xfrm>
          <a:prstGeom prst="rect">
            <a:avLst/>
          </a:prstGeom>
          <a:solidFill>
            <a:srgbClr val="ffffff"/>
          </a:solid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a:t>
            </a:r>
            <a:endParaRPr b="0" lang="en-US" sz="1800" spc="-1" strike="noStrike">
              <a:latin typeface="Arial"/>
            </a:endParaRPr>
          </a:p>
        </p:txBody>
      </p:sp>
      <p:sp>
        <p:nvSpPr>
          <p:cNvPr id="142" name="TextBox 141"/>
          <p:cNvSpPr/>
          <p:nvPr/>
        </p:nvSpPr>
        <p:spPr>
          <a:xfrm>
            <a:off x="7655400" y="5600880"/>
            <a:ext cx="4420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
            </a:r>
            <a:endParaRPr b="0" lang="en-US" sz="1800" spc="-1" strike="noStrike">
              <a:latin typeface="Arial"/>
            </a:endParaRPr>
          </a:p>
        </p:txBody>
      </p:sp>
      <p:pic>
        <p:nvPicPr>
          <p:cNvPr id="143" name="Picture 3" descr=""/>
          <p:cNvPicPr/>
          <p:nvPr/>
        </p:nvPicPr>
        <p:blipFill>
          <a:blip r:embed="rId1"/>
          <a:stretch/>
        </p:blipFill>
        <p:spPr>
          <a:xfrm>
            <a:off x="122760" y="2699640"/>
            <a:ext cx="1895040" cy="3643920"/>
          </a:xfrm>
          <a:prstGeom prst="rect">
            <a:avLst/>
          </a:prstGeom>
          <a:ln w="0">
            <a:noFill/>
          </a:ln>
        </p:spPr>
      </p:pic>
      <p:pic>
        <p:nvPicPr>
          <p:cNvPr id="144" name="Picture 142" descr=""/>
          <p:cNvPicPr/>
          <p:nvPr/>
        </p:nvPicPr>
        <p:blipFill>
          <a:blip r:embed="rId2"/>
          <a:stretch/>
        </p:blipFill>
        <p:spPr>
          <a:xfrm>
            <a:off x="2401560" y="4848840"/>
            <a:ext cx="3196080" cy="345600"/>
          </a:xfrm>
          <a:prstGeom prst="rect">
            <a:avLst/>
          </a:prstGeom>
          <a:ln w="0">
            <a:noFill/>
          </a:ln>
        </p:spPr>
      </p:pic>
      <p:sp>
        <p:nvSpPr>
          <p:cNvPr id="145" name="Straight Arrow Connector 144"/>
          <p:cNvSpPr/>
          <p:nvPr/>
        </p:nvSpPr>
        <p:spPr>
          <a:xfrm>
            <a:off x="7646760" y="4446000"/>
            <a:ext cx="464760" cy="36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46" name="Arrow: Right 50"/>
          <p:cNvSpPr/>
          <p:nvPr/>
        </p:nvSpPr>
        <p:spPr>
          <a:xfrm>
            <a:off x="2681280" y="4168440"/>
            <a:ext cx="2203560" cy="336960"/>
          </a:xfrm>
          <a:prstGeom prst="rightArrow">
            <a:avLst>
              <a:gd name="adj1" fmla="val 50000"/>
              <a:gd name="adj2" fmla="val 50000"/>
            </a:avLst>
          </a:prstGeom>
          <a:solidFill>
            <a:schemeClr val="accent1"/>
          </a:solidFill>
          <a:ln w="9525">
            <a:noFill/>
          </a:ln>
        </p:spPr>
        <p:style>
          <a:lnRef idx="0"/>
          <a:fillRef idx="0"/>
          <a:effectRef idx="0"/>
          <a:fontRef idx="minor"/>
        </p:style>
      </p:sp>
      <p:sp>
        <p:nvSpPr>
          <p:cNvPr id="147" name="TextBox 51"/>
          <p:cNvSpPr/>
          <p:nvPr/>
        </p:nvSpPr>
        <p:spPr>
          <a:xfrm>
            <a:off x="3120120" y="3862800"/>
            <a:ext cx="1251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cc99"/>
                </a:solidFill>
                <a:latin typeface="Arial"/>
                <a:ea typeface="SimSun"/>
              </a:rPr>
              <a:t>Unfolding</a:t>
            </a:r>
            <a:endParaRPr b="0" lang="en-US" sz="1800" spc="-1" strike="noStrike">
              <a:latin typeface="Arial"/>
            </a:endParaRPr>
          </a:p>
        </p:txBody>
      </p:sp>
      <p:pic>
        <p:nvPicPr>
          <p:cNvPr id="148" name="Picture 53" descr=""/>
          <p:cNvPicPr/>
          <p:nvPr/>
        </p:nvPicPr>
        <p:blipFill>
          <a:blip r:embed="rId3"/>
          <a:stretch/>
        </p:blipFill>
        <p:spPr>
          <a:xfrm>
            <a:off x="2591640" y="2947680"/>
            <a:ext cx="2800080" cy="408960"/>
          </a:xfrm>
          <a:prstGeom prst="rect">
            <a:avLst/>
          </a:prstGeom>
          <a:ln w="0">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Sharing Parameters </a:t>
            </a:r>
            <a:endParaRPr b="0" lang="en-US" sz="3600" spc="-1" strike="noStrike">
              <a:solidFill>
                <a:srgbClr val="000000"/>
              </a:solidFill>
              <a:latin typeface="Arial"/>
            </a:endParaRPr>
          </a:p>
        </p:txBody>
      </p:sp>
      <p:sp>
        <p:nvSpPr>
          <p:cNvPr id="150"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3333cc"/>
                </a:solidFill>
                <a:latin typeface="Calisto MT"/>
              </a:rPr>
              <a:t>Key idea: </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3333cc"/>
                </a:solidFill>
                <a:latin typeface="Calisto MT"/>
              </a:rPr>
              <a:t>Use the same function and the same set of parameters at every time step</a:t>
            </a:r>
            <a:endParaRPr b="0" lang="en-US" sz="2400" spc="-1" strike="noStrike">
              <a:solidFill>
                <a:srgbClr val="0000cc"/>
              </a:solidFill>
              <a:latin typeface="Arial"/>
            </a:endParaRPr>
          </a:p>
        </p:txBody>
      </p:sp>
      <mc:AlternateContent>
        <mc:Choice xmlns:a14="http://schemas.microsoft.com/office/drawing/2010/main" Requires="a14">
          <p:sp>
            <p:nvSpPr>
              <p:cNvPr id="151" name="Rectangle 117"/>
              <p:cNvSpPr txBox="1"/>
              <p:nvPr/>
            </p:nvSpPr>
            <p:spPr>
              <a:xfrm>
                <a:off x="8100360" y="5316480"/>
                <a:ext cx="359640" cy="937800"/>
              </a:xfrm>
              <a:prstGeom prst="rect">
                <a:avLst/>
              </a:prstGeom>
            </p:spPr>
            <p:txBody>
              <a:bodyPr/>
              <a:p>
                <a14:m>
                  <m:oMath xmlns:m="http://schemas.openxmlformats.org/officeDocument/2006/math">
                    <m:sSub>
                      <m:e>
                        <m:r>
                          <m:t xml:space="preserve">𝑥</m:t>
                        </m:r>
                      </m:e>
                      <m:sub>
                        <m:r>
                          <m:t xml:space="preserve">𝑡</m:t>
                        </m:r>
                      </m:sub>
                    </m:sSub>
                  </m:oMath>
                </a14:m>
              </a:p>
            </p:txBody>
          </p:sp>
        </mc:Choice>
        <mc:Fallback/>
      </mc:AlternateContent>
      <mc:AlternateContent>
        <mc:Choice xmlns:a14="http://schemas.microsoft.com/office/drawing/2010/main" Requires="a14">
          <p:sp>
            <p:nvSpPr>
              <p:cNvPr id="152" name="Rectangle 118"/>
              <p:cNvSpPr txBox="1"/>
              <p:nvPr/>
            </p:nvSpPr>
            <p:spPr>
              <a:xfrm>
                <a:off x="5583600" y="5333040"/>
                <a:ext cx="359640" cy="937800"/>
              </a:xfrm>
              <a:prstGeom prst="rect">
                <a:avLst/>
              </a:prstGeom>
            </p:spPr>
            <p:txBody>
              <a:bodyPr/>
              <a:p>
                <a14:m>
                  <m:oMath xmlns:m="http://schemas.openxmlformats.org/officeDocument/2006/math">
                    <m:sSub>
                      <m:e>
                        <m:r>
                          <m:t xml:space="preserve">𝑥</m:t>
                        </m:r>
                      </m:e>
                      <m:sub>
                        <m:r>
                          <m:t xml:space="preserve">1</m:t>
                        </m:r>
                      </m:sub>
                    </m:sSub>
                  </m:oMath>
                </a14:m>
              </a:p>
            </p:txBody>
          </p:sp>
        </mc:Choice>
        <mc:Fallback/>
      </mc:AlternateContent>
      <mc:AlternateContent>
        <mc:Choice xmlns:a14="http://schemas.microsoft.com/office/drawing/2010/main" Requires="a14">
          <p:sp>
            <p:nvSpPr>
              <p:cNvPr id="153" name="Rectangle 119"/>
              <p:cNvSpPr txBox="1"/>
              <p:nvPr/>
            </p:nvSpPr>
            <p:spPr>
              <a:xfrm>
                <a:off x="6408720" y="5333040"/>
                <a:ext cx="359640" cy="937800"/>
              </a:xfrm>
              <a:prstGeom prst="rect">
                <a:avLst/>
              </a:prstGeom>
            </p:spPr>
            <p:txBody>
              <a:bodyPr/>
              <a:p>
                <a14:m>
                  <m:oMath xmlns:m="http://schemas.openxmlformats.org/officeDocument/2006/math">
                    <m:sSub>
                      <m:e>
                        <m:r>
                          <m:t xml:space="preserve">𝑥</m:t>
                        </m:r>
                      </m:e>
                      <m:sub>
                        <m:r>
                          <m:t xml:space="preserve">2</m:t>
                        </m:r>
                      </m:sub>
                    </m:sSub>
                  </m:oMath>
                </a14:m>
              </a:p>
            </p:txBody>
          </p:sp>
        </mc:Choice>
        <mc:Fallback/>
      </mc:AlternateContent>
      <mc:AlternateContent>
        <mc:Choice xmlns:a14="http://schemas.microsoft.com/office/drawing/2010/main" Requires="a14">
          <p:sp>
            <p:nvSpPr>
              <p:cNvPr id="154" name="Rectangle 120"/>
              <p:cNvSpPr txBox="1"/>
              <p:nvPr/>
            </p:nvSpPr>
            <p:spPr>
              <a:xfrm>
                <a:off x="8100360" y="2556360"/>
                <a:ext cx="359640" cy="937800"/>
              </a:xfrm>
              <a:prstGeom prst="rect">
                <a:avLst/>
              </a:prstGeom>
            </p:spPr>
            <p:txBody>
              <a:bodyPr/>
              <a:p>
                <a14:m>
                  <m:oMath xmlns:m="http://schemas.openxmlformats.org/officeDocument/2006/math">
                    <m:sSub>
                      <m:e>
                        <m:r>
                          <m:t xml:space="preserve">𝑦</m:t>
                        </m:r>
                      </m:e>
                      <m:sub>
                        <m:r>
                          <m:t xml:space="preserve">𝑡</m:t>
                        </m:r>
                      </m:sub>
                    </m:sSub>
                  </m:oMath>
                </a14:m>
              </a:p>
            </p:txBody>
          </p:sp>
        </mc:Choice>
        <mc:Fallback/>
      </mc:AlternateContent>
      <mc:AlternateContent>
        <mc:Choice xmlns:a14="http://schemas.microsoft.com/office/drawing/2010/main" Requires="a14">
          <p:sp>
            <p:nvSpPr>
              <p:cNvPr id="155" name="Rectangle 121"/>
              <p:cNvSpPr txBox="1"/>
              <p:nvPr/>
            </p:nvSpPr>
            <p:spPr>
              <a:xfrm>
                <a:off x="5583600" y="2572920"/>
                <a:ext cx="359640" cy="937800"/>
              </a:xfrm>
              <a:prstGeom prst="rect">
                <a:avLst/>
              </a:prstGeom>
            </p:spPr>
            <p:txBody>
              <a:bodyPr/>
              <a:p>
                <a14:m>
                  <m:oMath xmlns:m="http://schemas.openxmlformats.org/officeDocument/2006/math">
                    <m:sSub>
                      <m:e>
                        <m:r>
                          <m:t xml:space="preserve">𝑦</m:t>
                        </m:r>
                      </m:e>
                      <m:sub>
                        <m:r>
                          <m:t xml:space="preserve">1</m:t>
                        </m:r>
                      </m:sub>
                    </m:sSub>
                  </m:oMath>
                </a14:m>
              </a:p>
            </p:txBody>
          </p:sp>
        </mc:Choice>
        <mc:Fallback/>
      </mc:AlternateContent>
      <mc:AlternateContent>
        <mc:Choice xmlns:a14="http://schemas.microsoft.com/office/drawing/2010/main" Requires="a14">
          <p:sp>
            <p:nvSpPr>
              <p:cNvPr id="156" name="Rectangle 122"/>
              <p:cNvSpPr txBox="1"/>
              <p:nvPr/>
            </p:nvSpPr>
            <p:spPr>
              <a:xfrm>
                <a:off x="6408720" y="2572920"/>
                <a:ext cx="359640" cy="937800"/>
              </a:xfrm>
              <a:prstGeom prst="rect">
                <a:avLst/>
              </a:prstGeom>
            </p:spPr>
            <p:txBody>
              <a:bodyPr/>
              <a:p>
                <a14:m>
                  <m:oMath xmlns:m="http://schemas.openxmlformats.org/officeDocument/2006/math">
                    <m:sSub>
                      <m:e>
                        <m:r>
                          <m:t xml:space="preserve">𝑦</m:t>
                        </m:r>
                      </m:e>
                      <m:sub>
                        <m:r>
                          <m:t xml:space="preserve">2</m:t>
                        </m:r>
                      </m:sub>
                    </m:sSub>
                  </m:oMath>
                </a14:m>
              </a:p>
            </p:txBody>
          </p:sp>
        </mc:Choice>
        <mc:Fallback/>
      </mc:AlternateContent>
      <mc:AlternateContent>
        <mc:Choice xmlns:a14="http://schemas.microsoft.com/office/drawing/2010/main" Requires="a14">
          <p:sp>
            <p:nvSpPr>
              <p:cNvPr id="157" name="Rectangle 123"/>
              <p:cNvSpPr txBox="1"/>
              <p:nvPr/>
            </p:nvSpPr>
            <p:spPr>
              <a:xfrm>
                <a:off x="8100360" y="3945960"/>
                <a:ext cx="359640" cy="937800"/>
              </a:xfrm>
              <a:prstGeom prst="rect">
                <a:avLst/>
              </a:prstGeom>
            </p:spPr>
            <p:txBody>
              <a:bodyPr/>
              <a:p>
                <a14:m>
                  <m:oMath xmlns:m="http://schemas.openxmlformats.org/officeDocument/2006/math">
                    <m:sSub>
                      <m:e>
                        <m:r>
                          <m:t xml:space="preserve">h</m:t>
                        </m:r>
                      </m:e>
                      <m:sub>
                        <m:r>
                          <m:t xml:space="preserve">𝑡</m:t>
                        </m:r>
                      </m:sub>
                    </m:sSub>
                  </m:oMath>
                </a14:m>
              </a:p>
            </p:txBody>
          </p:sp>
        </mc:Choice>
        <mc:Fallback/>
      </mc:AlternateContent>
      <mc:AlternateContent>
        <mc:Choice xmlns:a14="http://schemas.microsoft.com/office/drawing/2010/main" Requires="a14">
          <p:sp>
            <p:nvSpPr>
              <p:cNvPr id="158" name="Rectangle 124"/>
              <p:cNvSpPr txBox="1"/>
              <p:nvPr/>
            </p:nvSpPr>
            <p:spPr>
              <a:xfrm>
                <a:off x="5583600" y="3962520"/>
                <a:ext cx="359640" cy="937800"/>
              </a:xfrm>
              <a:prstGeom prst="rect">
                <a:avLst/>
              </a:prstGeom>
            </p:spPr>
            <p:txBody>
              <a:bodyPr/>
              <a:p>
                <a14:m>
                  <m:oMath xmlns:m="http://schemas.openxmlformats.org/officeDocument/2006/math">
                    <m:sSub>
                      <m:e>
                        <m:r>
                          <m:t xml:space="preserve">h</m:t>
                        </m:r>
                      </m:e>
                      <m:sub>
                        <m:r>
                          <m:t xml:space="preserve">1</m:t>
                        </m:r>
                      </m:sub>
                    </m:sSub>
                  </m:oMath>
                </a14:m>
              </a:p>
            </p:txBody>
          </p:sp>
        </mc:Choice>
        <mc:Fallback/>
      </mc:AlternateContent>
      <mc:AlternateContent>
        <mc:Choice xmlns:a14="http://schemas.microsoft.com/office/drawing/2010/main" Requires="a14">
          <p:sp>
            <p:nvSpPr>
              <p:cNvPr id="159" name="Rectangle 125"/>
              <p:cNvSpPr txBox="1"/>
              <p:nvPr/>
            </p:nvSpPr>
            <p:spPr>
              <a:xfrm>
                <a:off x="6408720" y="3962520"/>
                <a:ext cx="359640" cy="937800"/>
              </a:xfrm>
              <a:prstGeom prst="rect">
                <a:avLst/>
              </a:prstGeom>
            </p:spPr>
            <p:txBody>
              <a:bodyPr/>
              <a:p>
                <a14:m>
                  <m:oMath xmlns:m="http://schemas.openxmlformats.org/officeDocument/2006/math">
                    <m:sSub>
                      <m:e>
                        <m:r>
                          <m:t xml:space="preserve">h</m:t>
                        </m:r>
                      </m:e>
                      <m:sub>
                        <m:r>
                          <m:t xml:space="preserve">2</m:t>
                        </m:r>
                      </m:sub>
                    </m:sSub>
                  </m:oMath>
                </a14:m>
              </a:p>
            </p:txBody>
          </p:sp>
        </mc:Choice>
        <mc:Fallback/>
      </mc:AlternateContent>
      <mc:AlternateContent>
        <mc:Choice xmlns:a14="http://schemas.microsoft.com/office/drawing/2010/main" Requires="a14">
          <p:sp>
            <p:nvSpPr>
              <p:cNvPr id="160" name="Rectangle 126"/>
              <p:cNvSpPr txBox="1"/>
              <p:nvPr/>
            </p:nvSpPr>
            <p:spPr>
              <a:xfrm>
                <a:off x="7219440" y="5329800"/>
                <a:ext cx="359640" cy="937800"/>
              </a:xfrm>
              <a:prstGeom prst="rect">
                <a:avLst/>
              </a:prstGeom>
            </p:spPr>
            <p:txBody>
              <a:bodyPr/>
              <a:p>
                <a14:m>
                  <m:oMath xmlns:m="http://schemas.openxmlformats.org/officeDocument/2006/math">
                    <m:sSub>
                      <m:e>
                        <m:r>
                          <m:t xml:space="preserve">𝑥</m:t>
                        </m:r>
                      </m:e>
                      <m:sub>
                        <m:r>
                          <m:t xml:space="preserve">3</m:t>
                        </m:r>
                      </m:sub>
                    </m:sSub>
                  </m:oMath>
                </a14:m>
              </a:p>
            </p:txBody>
          </p:sp>
        </mc:Choice>
        <mc:Fallback/>
      </mc:AlternateContent>
      <mc:AlternateContent>
        <mc:Choice xmlns:a14="http://schemas.microsoft.com/office/drawing/2010/main" Requires="a14">
          <p:sp>
            <p:nvSpPr>
              <p:cNvPr id="161" name="Rectangle 127"/>
              <p:cNvSpPr txBox="1"/>
              <p:nvPr/>
            </p:nvSpPr>
            <p:spPr>
              <a:xfrm>
                <a:off x="7219440" y="2569680"/>
                <a:ext cx="359640" cy="937800"/>
              </a:xfrm>
              <a:prstGeom prst="rect">
                <a:avLst/>
              </a:prstGeom>
            </p:spPr>
            <p:txBody>
              <a:bodyPr/>
              <a:p>
                <a14:m>
                  <m:oMath xmlns:m="http://schemas.openxmlformats.org/officeDocument/2006/math">
                    <m:sSub>
                      <m:e>
                        <m:r>
                          <m:t xml:space="preserve">𝑦</m:t>
                        </m:r>
                      </m:e>
                      <m:sub>
                        <m:r>
                          <m:t xml:space="preserve">3</m:t>
                        </m:r>
                      </m:sub>
                    </m:sSub>
                  </m:oMath>
                </a14:m>
              </a:p>
            </p:txBody>
          </p:sp>
        </mc:Choice>
        <mc:Fallback/>
      </mc:AlternateContent>
      <mc:AlternateContent>
        <mc:Choice xmlns:a14="http://schemas.microsoft.com/office/drawing/2010/main" Requires="a14">
          <p:sp>
            <p:nvSpPr>
              <p:cNvPr id="162" name="Rectangle 128"/>
              <p:cNvSpPr txBox="1"/>
              <p:nvPr/>
            </p:nvSpPr>
            <p:spPr>
              <a:xfrm>
                <a:off x="7219440" y="3959280"/>
                <a:ext cx="359640" cy="937800"/>
              </a:xfrm>
              <a:prstGeom prst="rect">
                <a:avLst/>
              </a:prstGeom>
            </p:spPr>
            <p:txBody>
              <a:bodyPr/>
              <a:p>
                <a14:m>
                  <m:oMath xmlns:m="http://schemas.openxmlformats.org/officeDocument/2006/math">
                    <m:sSub>
                      <m:e>
                        <m:r>
                          <m:t xml:space="preserve">h</m:t>
                        </m:r>
                      </m:e>
                      <m:sub>
                        <m:r>
                          <m:t xml:space="preserve">3</m:t>
                        </m:r>
                      </m:sub>
                    </m:sSub>
                  </m:oMath>
                </a14:m>
              </a:p>
            </p:txBody>
          </p:sp>
        </mc:Choice>
        <mc:Fallback/>
      </mc:AlternateContent>
      <p:sp>
        <p:nvSpPr>
          <p:cNvPr id="163" name="Straight Arrow Connector 129"/>
          <p:cNvSpPr/>
          <p:nvPr/>
        </p:nvSpPr>
        <p:spPr>
          <a:xfrm flipV="1">
            <a:off x="5763600" y="351000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64" name="Straight Arrow Connector 130"/>
          <p:cNvSpPr/>
          <p:nvPr/>
        </p:nvSpPr>
        <p:spPr>
          <a:xfrm flipV="1">
            <a:off x="6588720" y="349380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65" name="Straight Arrow Connector 131"/>
          <p:cNvSpPr/>
          <p:nvPr/>
        </p:nvSpPr>
        <p:spPr>
          <a:xfrm flipV="1">
            <a:off x="7391160" y="351000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66" name="Straight Arrow Connector 132"/>
          <p:cNvSpPr/>
          <p:nvPr/>
        </p:nvSpPr>
        <p:spPr>
          <a:xfrm flipV="1">
            <a:off x="8280360" y="349380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67" name="Straight Arrow Connector 133"/>
          <p:cNvSpPr/>
          <p:nvPr/>
        </p:nvSpPr>
        <p:spPr>
          <a:xfrm flipV="1">
            <a:off x="5761080" y="488052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68" name="Straight Arrow Connector 134"/>
          <p:cNvSpPr/>
          <p:nvPr/>
        </p:nvSpPr>
        <p:spPr>
          <a:xfrm flipV="1">
            <a:off x="6586200" y="486396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69" name="Straight Arrow Connector 135"/>
          <p:cNvSpPr/>
          <p:nvPr/>
        </p:nvSpPr>
        <p:spPr>
          <a:xfrm flipV="1">
            <a:off x="7388640" y="488052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70" name="Straight Arrow Connector 136"/>
          <p:cNvSpPr/>
          <p:nvPr/>
        </p:nvSpPr>
        <p:spPr>
          <a:xfrm flipV="1">
            <a:off x="8277840" y="4863960"/>
            <a:ext cx="360" cy="45108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71" name="Straight Arrow Connector 137"/>
          <p:cNvSpPr/>
          <p:nvPr/>
        </p:nvSpPr>
        <p:spPr>
          <a:xfrm>
            <a:off x="5943600" y="4431600"/>
            <a:ext cx="464760" cy="36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72" name="Straight Arrow Connector 138"/>
          <p:cNvSpPr/>
          <p:nvPr/>
        </p:nvSpPr>
        <p:spPr>
          <a:xfrm>
            <a:off x="6768720" y="4428360"/>
            <a:ext cx="464760" cy="36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sp>
        <p:nvSpPr>
          <p:cNvPr id="173" name="TextBox 139"/>
          <p:cNvSpPr/>
          <p:nvPr/>
        </p:nvSpPr>
        <p:spPr>
          <a:xfrm>
            <a:off x="7658280" y="2834640"/>
            <a:ext cx="4420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
            </a:r>
            <a:endParaRPr b="0" lang="en-US" sz="1800" spc="-1" strike="noStrike">
              <a:latin typeface="Arial"/>
            </a:endParaRPr>
          </a:p>
        </p:txBody>
      </p:sp>
      <p:sp>
        <p:nvSpPr>
          <p:cNvPr id="174" name="TextBox 140"/>
          <p:cNvSpPr/>
          <p:nvPr/>
        </p:nvSpPr>
        <p:spPr>
          <a:xfrm>
            <a:off x="7658280" y="4509720"/>
            <a:ext cx="442080" cy="364680"/>
          </a:xfrm>
          <a:prstGeom prst="rect">
            <a:avLst/>
          </a:prstGeom>
          <a:solidFill>
            <a:srgbClr val="ffffff"/>
          </a:solidFill>
          <a:ln w="0">
            <a:noFill/>
          </a:ln>
        </p:spPr>
        <p:style>
          <a:lnRef idx="0"/>
          <a:fillRef idx="0"/>
          <a:effectRef idx="0"/>
          <a:fontRef idx="minor"/>
        </p:style>
        <p:txBody>
          <a:bodyPr lIns="90000" rIns="90000" tIns="45000" bIns="45000">
            <a:spAutoFit/>
          </a:bodyPr>
          <a:p>
            <a:pPr>
              <a:lnSpc>
                <a:spcPct val="100000"/>
              </a:lnSpc>
              <a:tabLst>
                <a:tab algn="l" pos="0"/>
              </a:tabLst>
            </a:pPr>
            <a:r>
              <a:rPr b="0" lang="en-US" sz="1800" spc="-1" strike="noStrike">
                <a:solidFill>
                  <a:srgbClr val="000000"/>
                </a:solidFill>
                <a:latin typeface="Calibri"/>
              </a:rPr>
              <a:t>…</a:t>
            </a:r>
            <a:endParaRPr b="0" lang="en-US" sz="1800" spc="-1" strike="noStrike">
              <a:latin typeface="Arial"/>
            </a:endParaRPr>
          </a:p>
        </p:txBody>
      </p:sp>
      <p:sp>
        <p:nvSpPr>
          <p:cNvPr id="175" name="TextBox 141"/>
          <p:cNvSpPr/>
          <p:nvPr/>
        </p:nvSpPr>
        <p:spPr>
          <a:xfrm>
            <a:off x="7655400" y="5600880"/>
            <a:ext cx="442080" cy="36468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Calibri"/>
              </a:rPr>
              <a:t>…</a:t>
            </a:r>
            <a:endParaRPr b="0" lang="en-US" sz="1800" spc="-1" strike="noStrike">
              <a:latin typeface="Arial"/>
            </a:endParaRPr>
          </a:p>
        </p:txBody>
      </p:sp>
      <p:pic>
        <p:nvPicPr>
          <p:cNvPr id="176" name="Picture 3" descr=""/>
          <p:cNvPicPr/>
          <p:nvPr/>
        </p:nvPicPr>
        <p:blipFill>
          <a:blip r:embed="rId1"/>
          <a:stretch/>
        </p:blipFill>
        <p:spPr>
          <a:xfrm>
            <a:off x="122760" y="2699640"/>
            <a:ext cx="1895040" cy="3643920"/>
          </a:xfrm>
          <a:prstGeom prst="rect">
            <a:avLst/>
          </a:prstGeom>
          <a:ln w="0">
            <a:noFill/>
          </a:ln>
        </p:spPr>
      </p:pic>
      <p:sp>
        <p:nvSpPr>
          <p:cNvPr id="177" name="Arrow: Right 6"/>
          <p:cNvSpPr/>
          <p:nvPr/>
        </p:nvSpPr>
        <p:spPr>
          <a:xfrm>
            <a:off x="2681280" y="4168440"/>
            <a:ext cx="2203560" cy="336960"/>
          </a:xfrm>
          <a:prstGeom prst="rightArrow">
            <a:avLst>
              <a:gd name="adj1" fmla="val 50000"/>
              <a:gd name="adj2" fmla="val 50000"/>
            </a:avLst>
          </a:prstGeom>
          <a:solidFill>
            <a:schemeClr val="accent1"/>
          </a:solidFill>
          <a:ln w="9525">
            <a:noFill/>
          </a:ln>
        </p:spPr>
        <p:style>
          <a:lnRef idx="0"/>
          <a:fillRef idx="0"/>
          <a:effectRef idx="0"/>
          <a:fontRef idx="minor"/>
        </p:style>
      </p:sp>
      <p:sp>
        <p:nvSpPr>
          <p:cNvPr id="178" name="TextBox 10"/>
          <p:cNvSpPr/>
          <p:nvPr/>
        </p:nvSpPr>
        <p:spPr>
          <a:xfrm>
            <a:off x="3120120" y="3862800"/>
            <a:ext cx="1251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1800" spc="-1" strike="noStrike">
                <a:solidFill>
                  <a:srgbClr val="00cc99"/>
                </a:solidFill>
                <a:latin typeface="Arial"/>
                <a:ea typeface="SimSun"/>
              </a:rPr>
              <a:t>Unfolding</a:t>
            </a:r>
            <a:endParaRPr b="0" lang="en-US" sz="1800" spc="-1" strike="noStrike">
              <a:latin typeface="Arial"/>
            </a:endParaRPr>
          </a:p>
        </p:txBody>
      </p:sp>
      <p:pic>
        <p:nvPicPr>
          <p:cNvPr id="179" name="Picture 142" descr=""/>
          <p:cNvPicPr/>
          <p:nvPr/>
        </p:nvPicPr>
        <p:blipFill>
          <a:blip r:embed="rId2"/>
          <a:stretch/>
        </p:blipFill>
        <p:spPr>
          <a:xfrm>
            <a:off x="2273760" y="4626000"/>
            <a:ext cx="3196080" cy="345600"/>
          </a:xfrm>
          <a:prstGeom prst="rect">
            <a:avLst/>
          </a:prstGeom>
          <a:ln w="0">
            <a:noFill/>
          </a:ln>
        </p:spPr>
      </p:pic>
      <p:sp>
        <p:nvSpPr>
          <p:cNvPr id="180" name="Straight Arrow Connector 144"/>
          <p:cNvSpPr/>
          <p:nvPr/>
        </p:nvSpPr>
        <p:spPr>
          <a:xfrm>
            <a:off x="7646760" y="4446000"/>
            <a:ext cx="464760" cy="360"/>
          </a:xfrm>
          <a:custGeom>
            <a:avLst/>
            <a:gdLst/>
            <a:ahLst/>
            <a:rect l="l" t="t" r="r" b="b"/>
            <a:pathLst>
              <a:path w="21600" h="21600">
                <a:moveTo>
                  <a:pt x="0" y="0"/>
                </a:moveTo>
                <a:lnTo>
                  <a:pt x="21600" y="21600"/>
                </a:lnTo>
              </a:path>
            </a:pathLst>
          </a:custGeom>
          <a:noFill/>
          <a:ln w="28575">
            <a:solidFill>
              <a:srgbClr val="000000"/>
            </a:solidFill>
            <a:miter/>
            <a:tailEnd len="med" type="triangle" w="med"/>
          </a:ln>
        </p:spPr>
        <p:style>
          <a:lnRef idx="0"/>
          <a:fillRef idx="0"/>
          <a:effectRef idx="0"/>
          <a:fontRef idx="minor"/>
        </p:style>
      </p:sp>
      <p:pic>
        <p:nvPicPr>
          <p:cNvPr id="181" name="Picture 156" descr=""/>
          <p:cNvPicPr/>
          <p:nvPr/>
        </p:nvPicPr>
        <p:blipFill>
          <a:blip r:embed="rId3"/>
          <a:stretch/>
        </p:blipFill>
        <p:spPr>
          <a:xfrm>
            <a:off x="1005480" y="3855960"/>
            <a:ext cx="533520" cy="295920"/>
          </a:xfrm>
          <a:prstGeom prst="rect">
            <a:avLst/>
          </a:prstGeom>
          <a:ln w="0">
            <a:noFill/>
          </a:ln>
        </p:spPr>
      </p:pic>
      <p:pic>
        <p:nvPicPr>
          <p:cNvPr id="182" name="Picture 158" descr=""/>
          <p:cNvPicPr/>
          <p:nvPr/>
        </p:nvPicPr>
        <p:blipFill>
          <a:blip r:embed="rId4"/>
          <a:stretch/>
        </p:blipFill>
        <p:spPr>
          <a:xfrm>
            <a:off x="1779480" y="4160880"/>
            <a:ext cx="544680" cy="253800"/>
          </a:xfrm>
          <a:prstGeom prst="rect">
            <a:avLst/>
          </a:prstGeom>
          <a:ln w="0">
            <a:noFill/>
          </a:ln>
        </p:spPr>
      </p:pic>
      <p:pic>
        <p:nvPicPr>
          <p:cNvPr id="183" name="Picture 161" descr=""/>
          <p:cNvPicPr/>
          <p:nvPr/>
        </p:nvPicPr>
        <p:blipFill>
          <a:blip r:embed="rId5"/>
          <a:stretch/>
        </p:blipFill>
        <p:spPr>
          <a:xfrm>
            <a:off x="993600" y="4979880"/>
            <a:ext cx="538920" cy="253800"/>
          </a:xfrm>
          <a:prstGeom prst="rect">
            <a:avLst/>
          </a:prstGeom>
          <a:ln w="0">
            <a:noFill/>
          </a:ln>
        </p:spPr>
      </p:pic>
      <p:pic>
        <p:nvPicPr>
          <p:cNvPr id="184" name="Picture 162" descr=""/>
          <p:cNvPicPr/>
          <p:nvPr/>
        </p:nvPicPr>
        <p:blipFill>
          <a:blip r:embed="rId6"/>
          <a:stretch/>
        </p:blipFill>
        <p:spPr>
          <a:xfrm>
            <a:off x="5815080" y="5077800"/>
            <a:ext cx="394200" cy="185760"/>
          </a:xfrm>
          <a:prstGeom prst="rect">
            <a:avLst/>
          </a:prstGeom>
          <a:ln w="0">
            <a:noFill/>
          </a:ln>
        </p:spPr>
      </p:pic>
      <p:pic>
        <p:nvPicPr>
          <p:cNvPr id="185" name="Picture 163" descr=""/>
          <p:cNvPicPr/>
          <p:nvPr/>
        </p:nvPicPr>
        <p:blipFill>
          <a:blip r:embed="rId7"/>
          <a:stretch/>
        </p:blipFill>
        <p:spPr>
          <a:xfrm>
            <a:off x="6675120" y="5057640"/>
            <a:ext cx="394200" cy="185760"/>
          </a:xfrm>
          <a:prstGeom prst="rect">
            <a:avLst/>
          </a:prstGeom>
          <a:ln w="0">
            <a:noFill/>
          </a:ln>
        </p:spPr>
      </p:pic>
      <p:pic>
        <p:nvPicPr>
          <p:cNvPr id="186" name="Picture 39" descr=""/>
          <p:cNvPicPr/>
          <p:nvPr/>
        </p:nvPicPr>
        <p:blipFill>
          <a:blip r:embed="rId8"/>
          <a:stretch/>
        </p:blipFill>
        <p:spPr>
          <a:xfrm>
            <a:off x="7502040" y="5060520"/>
            <a:ext cx="394200" cy="185760"/>
          </a:xfrm>
          <a:prstGeom prst="rect">
            <a:avLst/>
          </a:prstGeom>
          <a:ln w="0">
            <a:noFill/>
          </a:ln>
        </p:spPr>
      </p:pic>
      <p:pic>
        <p:nvPicPr>
          <p:cNvPr id="187" name="Picture 40" descr=""/>
          <p:cNvPicPr/>
          <p:nvPr/>
        </p:nvPicPr>
        <p:blipFill>
          <a:blip r:embed="rId9"/>
          <a:stretch/>
        </p:blipFill>
        <p:spPr>
          <a:xfrm>
            <a:off x="8426880" y="5090760"/>
            <a:ext cx="394200" cy="185760"/>
          </a:xfrm>
          <a:prstGeom prst="rect">
            <a:avLst/>
          </a:prstGeom>
          <a:ln w="0">
            <a:noFill/>
          </a:ln>
        </p:spPr>
      </p:pic>
      <p:pic>
        <p:nvPicPr>
          <p:cNvPr id="188" name="Picture 41" descr=""/>
          <p:cNvPicPr/>
          <p:nvPr/>
        </p:nvPicPr>
        <p:blipFill>
          <a:blip r:embed="rId10"/>
          <a:stretch/>
        </p:blipFill>
        <p:spPr>
          <a:xfrm>
            <a:off x="5815440" y="3754440"/>
            <a:ext cx="390240" cy="216360"/>
          </a:xfrm>
          <a:prstGeom prst="rect">
            <a:avLst/>
          </a:prstGeom>
          <a:ln w="0">
            <a:noFill/>
          </a:ln>
        </p:spPr>
      </p:pic>
      <p:pic>
        <p:nvPicPr>
          <p:cNvPr id="189" name="Picture 42" descr=""/>
          <p:cNvPicPr/>
          <p:nvPr/>
        </p:nvPicPr>
        <p:blipFill>
          <a:blip r:embed="rId11"/>
          <a:stretch/>
        </p:blipFill>
        <p:spPr>
          <a:xfrm>
            <a:off x="6666120" y="3726720"/>
            <a:ext cx="390240" cy="216360"/>
          </a:xfrm>
          <a:prstGeom prst="rect">
            <a:avLst/>
          </a:prstGeom>
          <a:ln w="0">
            <a:noFill/>
          </a:ln>
        </p:spPr>
      </p:pic>
      <p:pic>
        <p:nvPicPr>
          <p:cNvPr id="190" name="Picture 43" descr=""/>
          <p:cNvPicPr/>
          <p:nvPr/>
        </p:nvPicPr>
        <p:blipFill>
          <a:blip r:embed="rId12"/>
          <a:stretch/>
        </p:blipFill>
        <p:spPr>
          <a:xfrm>
            <a:off x="7453440" y="3728520"/>
            <a:ext cx="390240" cy="216360"/>
          </a:xfrm>
          <a:prstGeom prst="rect">
            <a:avLst/>
          </a:prstGeom>
          <a:ln w="0">
            <a:noFill/>
          </a:ln>
        </p:spPr>
      </p:pic>
      <p:pic>
        <p:nvPicPr>
          <p:cNvPr id="191" name="Picture 44" descr=""/>
          <p:cNvPicPr/>
          <p:nvPr/>
        </p:nvPicPr>
        <p:blipFill>
          <a:blip r:embed="rId13"/>
          <a:stretch/>
        </p:blipFill>
        <p:spPr>
          <a:xfrm>
            <a:off x="8338680" y="3726720"/>
            <a:ext cx="390240" cy="216360"/>
          </a:xfrm>
          <a:prstGeom prst="rect">
            <a:avLst/>
          </a:prstGeom>
          <a:ln w="0">
            <a:noFill/>
          </a:ln>
        </p:spPr>
      </p:pic>
      <p:pic>
        <p:nvPicPr>
          <p:cNvPr id="192" name="Picture 45" descr=""/>
          <p:cNvPicPr/>
          <p:nvPr/>
        </p:nvPicPr>
        <p:blipFill>
          <a:blip r:embed="rId14"/>
          <a:stretch/>
        </p:blipFill>
        <p:spPr>
          <a:xfrm>
            <a:off x="5973840" y="4188960"/>
            <a:ext cx="390240" cy="181800"/>
          </a:xfrm>
          <a:prstGeom prst="rect">
            <a:avLst/>
          </a:prstGeom>
          <a:ln w="0">
            <a:noFill/>
          </a:ln>
        </p:spPr>
      </p:pic>
      <p:pic>
        <p:nvPicPr>
          <p:cNvPr id="193" name="Picture 47" descr=""/>
          <p:cNvPicPr/>
          <p:nvPr/>
        </p:nvPicPr>
        <p:blipFill>
          <a:blip r:embed="rId15"/>
          <a:stretch/>
        </p:blipFill>
        <p:spPr>
          <a:xfrm>
            <a:off x="6828840" y="4168440"/>
            <a:ext cx="390240" cy="181800"/>
          </a:xfrm>
          <a:prstGeom prst="rect">
            <a:avLst/>
          </a:prstGeom>
          <a:ln w="0">
            <a:noFill/>
          </a:ln>
        </p:spPr>
      </p:pic>
      <p:pic>
        <p:nvPicPr>
          <p:cNvPr id="194" name="Picture 48" descr=""/>
          <p:cNvPicPr/>
          <p:nvPr/>
        </p:nvPicPr>
        <p:blipFill>
          <a:blip r:embed="rId16"/>
          <a:stretch/>
        </p:blipFill>
        <p:spPr>
          <a:xfrm>
            <a:off x="7655400" y="4160880"/>
            <a:ext cx="390240" cy="181800"/>
          </a:xfrm>
          <a:prstGeom prst="rect">
            <a:avLst/>
          </a:prstGeom>
          <a:ln w="0">
            <a:noFill/>
          </a:ln>
        </p:spPr>
      </p:pic>
      <p:pic>
        <p:nvPicPr>
          <p:cNvPr id="195" name="Picture 50" descr=""/>
          <p:cNvPicPr/>
          <p:nvPr/>
        </p:nvPicPr>
        <p:blipFill>
          <a:blip r:embed="rId17"/>
          <a:stretch/>
        </p:blipFill>
        <p:spPr>
          <a:xfrm>
            <a:off x="2304360" y="2889720"/>
            <a:ext cx="3125160" cy="456480"/>
          </a:xfrm>
          <a:prstGeom prst="rect">
            <a:avLst/>
          </a:prstGeom>
          <a:ln w="0">
            <a:noFill/>
          </a:ln>
        </p:spPr>
      </p:pic>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6" name="标题 1"/>
          <p:cNvSpPr txBox="1"/>
          <p:nvPr/>
        </p:nvSpPr>
        <p:spPr>
          <a:xfrm>
            <a:off x="196920" y="351000"/>
            <a:ext cx="846432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Sharing Parameters</a:t>
            </a:r>
            <a:endParaRPr b="0" lang="en-US" sz="3600" spc="-1" strike="noStrike">
              <a:solidFill>
                <a:srgbClr val="000000"/>
              </a:solidFill>
              <a:latin typeface="Arial"/>
            </a:endParaRPr>
          </a:p>
        </p:txBody>
      </p:sp>
      <p:sp>
        <p:nvSpPr>
          <p:cNvPr id="197" name="内容占位符 2"/>
          <p:cNvSpPr txBox="1"/>
          <p:nvPr/>
        </p:nvSpPr>
        <p:spPr>
          <a:xfrm>
            <a:off x="357120" y="1238400"/>
            <a:ext cx="8303760" cy="5159160"/>
          </a:xfrm>
          <a:prstGeom prst="rect">
            <a:avLst/>
          </a:prstGeom>
          <a:noFill/>
          <a:ln w="0">
            <a:noFill/>
          </a:ln>
        </p:spPr>
        <p:txBody>
          <a:bodyPr>
            <a:noAutofit/>
          </a:bodyPr>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Advantages of parameters sharing</a:t>
            </a:r>
            <a:endParaRPr b="0" lang="en-US" sz="24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Makes it possible to extend and apply the model to examples of different lengths and generalize across them.</a:t>
            </a:r>
            <a:endParaRPr b="0" lang="en-US" sz="20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Particularly important when a specific piece of information can occur at multiple positions within the sequence.</a:t>
            </a:r>
            <a:endParaRPr b="0" lang="en-US" sz="20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share statistical strength across different sequence lengths and across different positions in time</a:t>
            </a:r>
            <a:endParaRPr b="0" lang="en-US" sz="2000" spc="-1" strike="noStrike">
              <a:solidFill>
                <a:srgbClr val="0000cc"/>
              </a:solidFill>
              <a:latin typeface="Arial"/>
            </a:endParaRPr>
          </a:p>
          <a:p>
            <a:endParaRPr b="0" lang="en-US" sz="2000" spc="-1" strike="noStrike">
              <a:solidFill>
                <a:srgbClr val="0000cc"/>
              </a:solidFill>
              <a:latin typeface="Arial"/>
            </a:endParaRPr>
          </a:p>
          <a:p>
            <a:pPr>
              <a:lnSpc>
                <a:spcPct val="100000"/>
              </a:lnSpc>
              <a:spcBef>
                <a:spcPts val="400"/>
              </a:spcBef>
              <a:tabLst>
                <a:tab algn="l" pos="0"/>
              </a:tabLst>
            </a:pP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     </a:t>
            </a:r>
            <a:endParaRPr b="0" lang="en-US" sz="2000" spc="-1" strike="noStrike">
              <a:solidFill>
                <a:srgbClr val="0000cc"/>
              </a:solidFill>
              <a:latin typeface="Arial"/>
            </a:endParaRPr>
          </a:p>
          <a:p>
            <a:pPr>
              <a:lnSpc>
                <a:spcPct val="100000"/>
              </a:lnSpc>
              <a:spcBef>
                <a:spcPts val="561"/>
              </a:spcBef>
              <a:tabLst>
                <a:tab algn="l" pos="0"/>
              </a:tabLst>
            </a:pPr>
            <a:endParaRPr b="0" lang="en-US" sz="2000" spc="-1" strike="noStrike">
              <a:solidFill>
                <a:srgbClr val="0000cc"/>
              </a:solidFill>
              <a:latin typeface="Arial"/>
            </a:endParaRPr>
          </a:p>
          <a:p>
            <a:pPr marL="457200">
              <a:lnSpc>
                <a:spcPct val="100000"/>
              </a:lnSpc>
              <a:spcBef>
                <a:spcPts val="400"/>
              </a:spcBef>
              <a:tabLst>
                <a:tab algn="l" pos="0"/>
              </a:tabLst>
            </a:pPr>
            <a:endParaRPr b="0" lang="en-US" sz="2000" spc="-1" strike="noStrike">
              <a:solidFill>
                <a:srgbClr val="0000cc"/>
              </a:solidFill>
              <a:latin typeface="Arial"/>
            </a:endParaRPr>
          </a:p>
        </p:txBody>
      </p:sp>
      <p:pic>
        <p:nvPicPr>
          <p:cNvPr id="198" name="Picture 1" descr=""/>
          <p:cNvPicPr/>
          <p:nvPr/>
        </p:nvPicPr>
        <p:blipFill>
          <a:blip r:embed="rId1"/>
          <a:stretch/>
        </p:blipFill>
        <p:spPr>
          <a:xfrm>
            <a:off x="5292000" y="3717000"/>
            <a:ext cx="2721960" cy="3072960"/>
          </a:xfrm>
          <a:prstGeom prst="rect">
            <a:avLst/>
          </a:prstGeom>
          <a:ln w="0">
            <a:noFill/>
          </a:ln>
        </p:spPr>
      </p:pic>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8"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Feed-forward multilayer neural network</a:t>
            </a:r>
            <a:endParaRPr b="0" lang="en-US" sz="3600" spc="-1" strike="noStrike">
              <a:solidFill>
                <a:srgbClr val="000000"/>
              </a:solidFill>
              <a:latin typeface="Arial"/>
            </a:endParaRPr>
          </a:p>
        </p:txBody>
      </p:sp>
      <p:sp>
        <p:nvSpPr>
          <p:cNvPr id="49"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So far, we’ve talked about feed-forward network</a:t>
            </a: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 </a:t>
            </a:r>
            <a:endParaRPr b="0" lang="en-US" sz="2800" spc="-1" strike="noStrike">
              <a:solidFill>
                <a:srgbClr val="0000cc"/>
              </a:solidFill>
              <a:latin typeface="Arial"/>
            </a:endParaRPr>
          </a:p>
        </p:txBody>
      </p:sp>
      <p:pic>
        <p:nvPicPr>
          <p:cNvPr id="50" name="Picture 1" descr=""/>
          <p:cNvPicPr/>
          <p:nvPr/>
        </p:nvPicPr>
        <p:blipFill>
          <a:blip r:embed="rId1"/>
          <a:stretch/>
        </p:blipFill>
        <p:spPr>
          <a:xfrm>
            <a:off x="1619280" y="1989000"/>
            <a:ext cx="4680000" cy="2602080"/>
          </a:xfrm>
          <a:prstGeom prst="rect">
            <a:avLst/>
          </a:prstGeom>
          <a:ln w="0">
            <a:noFill/>
          </a:ln>
        </p:spPr>
      </p:pic>
      <p:pic>
        <p:nvPicPr>
          <p:cNvPr id="51" name="Picture 4" descr=""/>
          <p:cNvPicPr/>
          <p:nvPr/>
        </p:nvPicPr>
        <p:blipFill>
          <a:blip r:embed="rId2"/>
          <a:stretch/>
        </p:blipFill>
        <p:spPr>
          <a:xfrm>
            <a:off x="1619280" y="4591440"/>
            <a:ext cx="4680000" cy="1342800"/>
          </a:xfrm>
          <a:prstGeom prst="rect">
            <a:avLst/>
          </a:prstGeom>
          <a:ln w="0">
            <a:noFill/>
          </a:ln>
        </p:spPr>
      </p:pic>
      <p:pic>
        <p:nvPicPr>
          <p:cNvPr id="52" name="Picture 5" descr=""/>
          <p:cNvPicPr/>
          <p:nvPr/>
        </p:nvPicPr>
        <p:blipFill>
          <a:blip r:embed="rId3"/>
          <a:stretch/>
        </p:blipFill>
        <p:spPr>
          <a:xfrm>
            <a:off x="6492240" y="1989000"/>
            <a:ext cx="2394000" cy="2004480"/>
          </a:xfrm>
          <a:prstGeom prst="rect">
            <a:avLst/>
          </a:prstGeom>
          <a:ln w="0">
            <a:noFill/>
          </a:ln>
        </p:spPr>
      </p:pic>
    </p:spTree>
  </p:cSld>
  <mc:AlternateContent>
    <mc:Choice Requires="p14">
      <p:transition spd="slow" p14:dur="2000"/>
    </mc:Choice>
    <mc:Fallback>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1">
                                  <p:stCondLst>
                                    <p:cond delay="0"/>
                                  </p:stCondLst>
                                  <p:childTnLst>
                                    <p:set>
                                      <p:cBhvr>
                                        <p:cTn id="6" dur="1" fill="hold">
                                          <p:stCondLst>
                                            <p:cond delay="0"/>
                                          </p:stCondLst>
                                        </p:cTn>
                                        <p:tgtEl>
                                          <p:spTgt spid="49">
                                            <p:txEl>
                                              <p:pRg st="9" end="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9" name="内容占位符 2"/>
          <p:cNvSpPr/>
          <p:nvPr/>
        </p:nvSpPr>
        <p:spPr>
          <a:xfrm>
            <a:off x="539640" y="1366920"/>
            <a:ext cx="8183160" cy="1851840"/>
          </a:xfrm>
          <a:prstGeom prst="rect">
            <a:avLst/>
          </a:prstGeom>
          <a:noFill/>
          <a:ln w="0">
            <a:noFill/>
          </a:ln>
        </p:spPr>
        <p:style>
          <a:lnRef idx="0"/>
          <a:fillRef idx="0"/>
          <a:effectRef idx="0"/>
          <a:fontRef idx="minor"/>
        </p:style>
        <p:txBody>
          <a:bodyPr lIns="90000" rIns="90000" tIns="45000" bIns="45000">
            <a:noAutofit/>
          </a:bodyPr>
          <a:p>
            <a:pPr marL="343080" indent="-342720">
              <a:lnSpc>
                <a:spcPct val="100000"/>
              </a:lnSpc>
              <a:spcBef>
                <a:spcPts val="479"/>
              </a:spcBef>
              <a:buClr>
                <a:srgbClr val="0000cc"/>
              </a:buClr>
              <a:buSzPct val="80000"/>
              <a:buFont typeface="Wingdings" charset="2"/>
              <a:buChar char=""/>
            </a:pPr>
            <a:r>
              <a:rPr b="1" lang="en-US" sz="2400" spc="-1" strike="noStrike">
                <a:solidFill>
                  <a:srgbClr val="3333cc"/>
                </a:solidFill>
                <a:latin typeface="Times New Roman"/>
                <a:ea typeface="黑体"/>
              </a:rPr>
              <a:t>Represent the unfolded recurrence after t steps</a:t>
            </a: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a:lnSpc>
                <a:spcPct val="100000"/>
              </a:lnSpc>
              <a:spcBef>
                <a:spcPts val="479"/>
              </a:spcBef>
            </a:pPr>
            <a:endParaRPr b="0" lang="en-US" sz="2400" spc="-1" strike="noStrike">
              <a:latin typeface="Arial"/>
            </a:endParaRPr>
          </a:p>
          <a:p>
            <a:pPr marL="343080" indent="-342720">
              <a:lnSpc>
                <a:spcPct val="100000"/>
              </a:lnSpc>
              <a:spcBef>
                <a:spcPts val="479"/>
              </a:spcBef>
              <a:buClr>
                <a:srgbClr val="0000cc"/>
              </a:buClr>
              <a:buSzPct val="80000"/>
              <a:buFont typeface="Wingdings" charset="2"/>
              <a:buChar char=""/>
            </a:pPr>
            <a:r>
              <a:rPr b="1" lang="en-US" sz="2400" spc="-1" strike="noStrike">
                <a:solidFill>
                  <a:srgbClr val="3333cc"/>
                </a:solidFill>
                <a:latin typeface="Times New Roman"/>
                <a:ea typeface="黑体"/>
              </a:rPr>
              <a:t>Two major advantages:</a:t>
            </a:r>
            <a:endParaRPr b="0" lang="en-US" sz="2400" spc="-1" strike="noStrike">
              <a:latin typeface="Arial"/>
            </a:endParaRPr>
          </a:p>
        </p:txBody>
      </p:sp>
      <p:sp>
        <p:nvSpPr>
          <p:cNvPr id="200" name="标题 1"/>
          <p:cNvSpPr txBox="1"/>
          <p:nvPr/>
        </p:nvSpPr>
        <p:spPr>
          <a:xfrm>
            <a:off x="236520" y="332640"/>
            <a:ext cx="8670600" cy="685440"/>
          </a:xfrm>
          <a:prstGeom prst="rect">
            <a:avLst/>
          </a:prstGeom>
          <a:noFill/>
          <a:ln w="0">
            <a:noFill/>
          </a:ln>
        </p:spPr>
        <p:txBody>
          <a:bodyPr anchor="ctr">
            <a:noAutofit/>
          </a:bodyPr>
          <a:p>
            <a:pPr>
              <a:lnSpc>
                <a:spcPct val="100000"/>
              </a:lnSpc>
            </a:pPr>
            <a:r>
              <a:rPr b="1" lang="en-US" sz="3600" spc="-1" strike="noStrike">
                <a:solidFill>
                  <a:srgbClr val="3333cc"/>
                </a:solidFill>
                <a:latin typeface="Calisto MT"/>
                <a:ea typeface="宋体"/>
              </a:rPr>
              <a:t>Unfolding RNN</a:t>
            </a:r>
            <a:endParaRPr b="0" lang="en-US" sz="3600" spc="-1" strike="noStrike">
              <a:solidFill>
                <a:srgbClr val="000000"/>
              </a:solidFill>
              <a:latin typeface="Arial"/>
            </a:endParaRPr>
          </a:p>
        </p:txBody>
      </p:sp>
      <p:sp>
        <p:nvSpPr>
          <p:cNvPr id="201" name="内容占位符 2"/>
          <p:cNvSpPr/>
          <p:nvPr/>
        </p:nvSpPr>
        <p:spPr>
          <a:xfrm>
            <a:off x="235080" y="3615480"/>
            <a:ext cx="8257680" cy="2234880"/>
          </a:xfrm>
          <a:prstGeom prst="rect">
            <a:avLst/>
          </a:prstGeom>
          <a:noFill/>
          <a:ln w="0">
            <a:noFill/>
          </a:ln>
        </p:spPr>
        <p:style>
          <a:lnRef idx="0"/>
          <a:fillRef idx="0"/>
          <a:effectRef idx="0"/>
          <a:fontRef idx="minor"/>
        </p:style>
        <p:txBody>
          <a:bodyPr lIns="90000" rIns="90000" tIns="45000" bIns="45000">
            <a:noAutofit/>
          </a:bodyPr>
          <a:p>
            <a:pPr lvl="1" marL="743040" indent="-285480">
              <a:lnSpc>
                <a:spcPct val="100000"/>
              </a:lnSpc>
              <a:spcBef>
                <a:spcPts val="400"/>
              </a:spcBef>
              <a:spcAft>
                <a:spcPts val="601"/>
              </a:spcAft>
              <a:buClr>
                <a:srgbClr val="ff0000"/>
              </a:buClr>
              <a:buSzPct val="70000"/>
              <a:buFont typeface="Wingdings" charset="2"/>
              <a:buChar char=""/>
            </a:pPr>
            <a:r>
              <a:rPr b="1" lang="en-US" sz="2000" spc="-1" strike="noStrike">
                <a:solidFill>
                  <a:srgbClr val="3333cc"/>
                </a:solidFill>
                <a:latin typeface="Calisto MT"/>
                <a:ea typeface="MS Mincho"/>
              </a:rPr>
              <a:t>The learned model always has the same input size regardless of the sequence length</a:t>
            </a:r>
            <a:endParaRPr b="0" lang="en-US" sz="2000" spc="-1" strike="noStrike">
              <a:latin typeface="Arial"/>
            </a:endParaRPr>
          </a:p>
          <a:p>
            <a:pPr lvl="1" marL="743040" indent="-285480">
              <a:lnSpc>
                <a:spcPct val="100000"/>
              </a:lnSpc>
              <a:spcBef>
                <a:spcPts val="400"/>
              </a:spcBef>
              <a:spcAft>
                <a:spcPts val="601"/>
              </a:spcAft>
              <a:buClr>
                <a:srgbClr val="ff0000"/>
              </a:buClr>
              <a:buSzPct val="70000"/>
              <a:buFont typeface="Wingdings" charset="2"/>
              <a:buChar char=""/>
            </a:pPr>
            <a:r>
              <a:rPr b="1" lang="en-US" sz="2000" spc="-1" strike="noStrike">
                <a:solidFill>
                  <a:srgbClr val="3333cc"/>
                </a:solidFill>
                <a:latin typeface="Calisto MT"/>
                <a:ea typeface="MS Mincho"/>
              </a:rPr>
              <a:t>Use the same transition function  </a:t>
            </a:r>
            <a:r>
              <a:rPr b="1" i="1" lang="en-US" sz="2000" spc="-1" strike="noStrike">
                <a:solidFill>
                  <a:srgbClr val="3333cc"/>
                </a:solidFill>
                <a:latin typeface="Calisto MT"/>
                <a:ea typeface="MS Mincho"/>
              </a:rPr>
              <a:t>f</a:t>
            </a:r>
            <a:r>
              <a:rPr b="1" lang="en-US" sz="2000" spc="-1" strike="noStrike">
                <a:solidFill>
                  <a:srgbClr val="3333cc"/>
                </a:solidFill>
                <a:latin typeface="Calisto MT"/>
                <a:ea typeface="MS Mincho"/>
              </a:rPr>
              <a:t>  with the same parameters at every time step</a:t>
            </a:r>
            <a:endParaRPr b="0" lang="en-US" sz="2000" spc="-1" strike="noStrike">
              <a:latin typeface="Arial"/>
            </a:endParaRPr>
          </a:p>
        </p:txBody>
      </p:sp>
      <p:pic>
        <p:nvPicPr>
          <p:cNvPr id="202" name="图片 1" descr=""/>
          <p:cNvPicPr/>
          <p:nvPr/>
        </p:nvPicPr>
        <p:blipFill>
          <a:blip r:embed="rId1"/>
          <a:stretch/>
        </p:blipFill>
        <p:spPr>
          <a:xfrm>
            <a:off x="1979640" y="1929960"/>
            <a:ext cx="4356360" cy="773640"/>
          </a:xfrm>
          <a:prstGeom prst="rect">
            <a:avLst/>
          </a:prstGeom>
          <a:ln w="0">
            <a:noFill/>
          </a:ln>
        </p:spPr>
      </p:pic>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Character-level language model</a:t>
            </a:r>
            <a:endParaRPr b="0" lang="en-US" sz="3600" spc="-1" strike="noStrike">
              <a:solidFill>
                <a:srgbClr val="000000"/>
              </a:solidFill>
              <a:latin typeface="Arial"/>
            </a:endParaRPr>
          </a:p>
        </p:txBody>
      </p:sp>
      <p:sp>
        <p:nvSpPr>
          <p:cNvPr id="204" name="Content Placeholder 2"/>
          <p:cNvSpPr txBox="1"/>
          <p:nvPr/>
        </p:nvSpPr>
        <p:spPr>
          <a:xfrm>
            <a:off x="236520" y="107316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Vocabulary [H,e,l,o]</a:t>
            </a:r>
            <a:r>
              <a:rPr b="0" lang="zh-CN" sz="2800" spc="-1" strike="noStrike">
                <a:solidFill>
                  <a:srgbClr val="0000cc"/>
                </a:solidFill>
                <a:latin typeface="Calisto MT"/>
              </a:rPr>
              <a:t>，</a:t>
            </a:r>
            <a:endParaRPr b="0" lang="en-US" sz="28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Training sequence: “hello”</a:t>
            </a:r>
            <a:endParaRPr b="0" lang="en-US" sz="2800" spc="-1" strike="noStrike">
              <a:solidFill>
                <a:srgbClr val="0000cc"/>
              </a:solidFill>
              <a:latin typeface="Arial"/>
            </a:endParaRPr>
          </a:p>
        </p:txBody>
      </p:sp>
      <p:pic>
        <p:nvPicPr>
          <p:cNvPr id="205" name="Picture 3" descr=""/>
          <p:cNvPicPr/>
          <p:nvPr/>
        </p:nvPicPr>
        <p:blipFill>
          <a:blip r:embed="rId1"/>
          <a:stretch/>
        </p:blipFill>
        <p:spPr>
          <a:xfrm>
            <a:off x="81000" y="5385960"/>
            <a:ext cx="5558040" cy="1427040"/>
          </a:xfrm>
          <a:prstGeom prst="rect">
            <a:avLst/>
          </a:prstGeom>
          <a:ln w="0">
            <a:noFill/>
          </a:ln>
        </p:spPr>
      </p:pic>
      <p:pic>
        <p:nvPicPr>
          <p:cNvPr id="206" name="Picture 4" descr=""/>
          <p:cNvPicPr/>
          <p:nvPr/>
        </p:nvPicPr>
        <p:blipFill>
          <a:blip r:embed="rId2"/>
          <a:stretch/>
        </p:blipFill>
        <p:spPr>
          <a:xfrm>
            <a:off x="-36360" y="4095360"/>
            <a:ext cx="5703120" cy="1408320"/>
          </a:xfrm>
          <a:prstGeom prst="rect">
            <a:avLst/>
          </a:prstGeom>
          <a:ln w="0">
            <a:noFill/>
          </a:ln>
        </p:spPr>
      </p:pic>
      <p:pic>
        <p:nvPicPr>
          <p:cNvPr id="207" name="Picture 6" descr=""/>
          <p:cNvPicPr/>
          <p:nvPr/>
        </p:nvPicPr>
        <p:blipFill>
          <a:blip r:embed="rId3"/>
          <a:stretch/>
        </p:blipFill>
        <p:spPr>
          <a:xfrm>
            <a:off x="-35640" y="2321640"/>
            <a:ext cx="5805000" cy="1836000"/>
          </a:xfrm>
          <a:prstGeom prst="rect">
            <a:avLst/>
          </a:prstGeom>
          <a:ln w="0">
            <a:noFill/>
          </a:ln>
        </p:spPr>
      </p:pic>
      <p:pic>
        <p:nvPicPr>
          <p:cNvPr id="208" name="Picture 7" descr=""/>
          <p:cNvPicPr/>
          <p:nvPr/>
        </p:nvPicPr>
        <p:blipFill>
          <a:blip r:embed="rId4"/>
          <a:stretch/>
        </p:blipFill>
        <p:spPr>
          <a:xfrm>
            <a:off x="5585760" y="3025440"/>
            <a:ext cx="1687680" cy="462600"/>
          </a:xfrm>
          <a:prstGeom prst="rect">
            <a:avLst/>
          </a:prstGeom>
          <a:ln w="0">
            <a:noFill/>
          </a:ln>
        </p:spPr>
      </p:pic>
      <p:pic>
        <p:nvPicPr>
          <p:cNvPr id="209" name="Picture 5" descr=""/>
          <p:cNvPicPr/>
          <p:nvPr/>
        </p:nvPicPr>
        <p:blipFill>
          <a:blip r:embed="rId5"/>
          <a:stretch/>
        </p:blipFill>
        <p:spPr>
          <a:xfrm>
            <a:off x="5586120" y="4411440"/>
            <a:ext cx="3396600" cy="367200"/>
          </a:xfrm>
          <a:prstGeom prst="rect">
            <a:avLst/>
          </a:prstGeom>
          <a:ln w="0">
            <a:noFill/>
          </a:ln>
        </p:spPr>
      </p:pic>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0"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Character-level language model</a:t>
            </a:r>
            <a:endParaRPr b="0" lang="en-US" sz="3600" spc="-1" strike="noStrike">
              <a:solidFill>
                <a:srgbClr val="000000"/>
              </a:solidFill>
              <a:latin typeface="Arial"/>
            </a:endParaRPr>
          </a:p>
        </p:txBody>
      </p:sp>
      <p:sp>
        <p:nvSpPr>
          <p:cNvPr id="211"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Training with some articles</a:t>
            </a:r>
            <a:endParaRPr b="0" lang="en-US" sz="2800" spc="-1" strike="noStrike">
              <a:solidFill>
                <a:srgbClr val="0000cc"/>
              </a:solidFill>
              <a:latin typeface="Arial"/>
            </a:endParaRPr>
          </a:p>
        </p:txBody>
      </p:sp>
      <p:pic>
        <p:nvPicPr>
          <p:cNvPr id="212" name="Picture 3" descr=""/>
          <p:cNvPicPr/>
          <p:nvPr/>
        </p:nvPicPr>
        <p:blipFill>
          <a:blip r:embed="rId1"/>
          <a:stretch/>
        </p:blipFill>
        <p:spPr>
          <a:xfrm>
            <a:off x="683640" y="2205000"/>
            <a:ext cx="7494480" cy="4147200"/>
          </a:xfrm>
          <a:prstGeom prst="rect">
            <a:avLst/>
          </a:prstGeom>
          <a:ln w="0">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3"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Character-level language model</a:t>
            </a:r>
            <a:endParaRPr b="0" lang="en-US" sz="3600" spc="-1" strike="noStrike">
              <a:solidFill>
                <a:srgbClr val="000000"/>
              </a:solidFill>
              <a:latin typeface="Arial"/>
            </a:endParaRPr>
          </a:p>
        </p:txBody>
      </p:sp>
      <p:sp>
        <p:nvSpPr>
          <p:cNvPr id="214"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Results</a:t>
            </a:r>
            <a:endParaRPr b="0" lang="en-US" sz="2800" spc="-1" strike="noStrike">
              <a:solidFill>
                <a:srgbClr val="0000cc"/>
              </a:solidFill>
              <a:latin typeface="Arial"/>
            </a:endParaRPr>
          </a:p>
        </p:txBody>
      </p:sp>
      <p:pic>
        <p:nvPicPr>
          <p:cNvPr id="215" name="Picture 3" descr=""/>
          <p:cNvPicPr/>
          <p:nvPr/>
        </p:nvPicPr>
        <p:blipFill>
          <a:blip r:embed="rId1"/>
          <a:stretch/>
        </p:blipFill>
        <p:spPr>
          <a:xfrm>
            <a:off x="395640" y="2061000"/>
            <a:ext cx="8068320" cy="4260600"/>
          </a:xfrm>
          <a:prstGeom prst="rect">
            <a:avLst/>
          </a:prstGeom>
          <a:ln w="0">
            <a:noFill/>
          </a:ln>
        </p:spPr>
      </p:pic>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Character-level language model</a:t>
            </a:r>
            <a:endParaRPr b="0" lang="en-US" sz="3600" spc="-1" strike="noStrike">
              <a:solidFill>
                <a:srgbClr val="000000"/>
              </a:solidFill>
              <a:latin typeface="Arial"/>
            </a:endParaRPr>
          </a:p>
        </p:txBody>
      </p:sp>
      <p:sp>
        <p:nvSpPr>
          <p:cNvPr id="217"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Training results with latex source</a:t>
            </a:r>
            <a:endParaRPr b="0" lang="en-US" sz="2800" spc="-1" strike="noStrike">
              <a:solidFill>
                <a:srgbClr val="0000cc"/>
              </a:solidFill>
              <a:latin typeface="Arial"/>
            </a:endParaRPr>
          </a:p>
        </p:txBody>
      </p:sp>
      <p:pic>
        <p:nvPicPr>
          <p:cNvPr id="218" name="Content Placeholder 3" descr=""/>
          <p:cNvPicPr/>
          <p:nvPr/>
        </p:nvPicPr>
        <p:blipFill>
          <a:blip r:embed="rId1"/>
          <a:stretch/>
        </p:blipFill>
        <p:spPr>
          <a:xfrm>
            <a:off x="140400" y="2781000"/>
            <a:ext cx="4769640" cy="2712960"/>
          </a:xfrm>
          <a:prstGeom prst="rect">
            <a:avLst/>
          </a:prstGeom>
          <a:ln w="0">
            <a:noFill/>
          </a:ln>
        </p:spPr>
      </p:pic>
      <p:pic>
        <p:nvPicPr>
          <p:cNvPr id="219" name="Picture 5" descr=""/>
          <p:cNvPicPr/>
          <p:nvPr/>
        </p:nvPicPr>
        <p:blipFill>
          <a:blip r:embed="rId2"/>
          <a:stretch/>
        </p:blipFill>
        <p:spPr>
          <a:xfrm>
            <a:off x="4825800" y="2068200"/>
            <a:ext cx="4171680" cy="4171680"/>
          </a:xfrm>
          <a:prstGeom prst="rect">
            <a:avLst/>
          </a:prstGeom>
          <a:ln w="0">
            <a:noFill/>
          </a:ln>
        </p:spPr>
      </p:pic>
      <p:sp>
        <p:nvSpPr>
          <p:cNvPr id="220" name="Rectangle 7"/>
          <p:cNvSpPr/>
          <p:nvPr/>
        </p:nvSpPr>
        <p:spPr>
          <a:xfrm>
            <a:off x="5927760" y="6244920"/>
            <a:ext cx="22370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Generated latex text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1"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Character-level language model</a:t>
            </a:r>
            <a:endParaRPr b="0" lang="en-US" sz="3600" spc="-1" strike="noStrike">
              <a:solidFill>
                <a:srgbClr val="000000"/>
              </a:solidFill>
              <a:latin typeface="Arial"/>
            </a:endParaRPr>
          </a:p>
        </p:txBody>
      </p:sp>
      <p:sp>
        <p:nvSpPr>
          <p:cNvPr id="222"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Training results with code</a:t>
            </a:r>
            <a:endParaRPr b="0" lang="en-US" sz="2800" spc="-1" strike="noStrike">
              <a:solidFill>
                <a:srgbClr val="0000cc"/>
              </a:solidFill>
              <a:latin typeface="Arial"/>
            </a:endParaRPr>
          </a:p>
        </p:txBody>
      </p:sp>
      <p:pic>
        <p:nvPicPr>
          <p:cNvPr id="223" name="Picture 3" descr=""/>
          <p:cNvPicPr/>
          <p:nvPr/>
        </p:nvPicPr>
        <p:blipFill>
          <a:blip r:embed="rId1"/>
          <a:stretch/>
        </p:blipFill>
        <p:spPr>
          <a:xfrm>
            <a:off x="4597920" y="2332440"/>
            <a:ext cx="4442400" cy="3912120"/>
          </a:xfrm>
          <a:prstGeom prst="rect">
            <a:avLst/>
          </a:prstGeom>
          <a:ln w="0">
            <a:noFill/>
          </a:ln>
        </p:spPr>
      </p:pic>
      <p:pic>
        <p:nvPicPr>
          <p:cNvPr id="224" name="Picture 6" descr=""/>
          <p:cNvPicPr/>
          <p:nvPr/>
        </p:nvPicPr>
        <p:blipFill>
          <a:blip r:embed="rId2"/>
          <a:stretch/>
        </p:blipFill>
        <p:spPr>
          <a:xfrm>
            <a:off x="234720" y="2229120"/>
            <a:ext cx="4164120" cy="2655720"/>
          </a:xfrm>
          <a:prstGeom prst="rect">
            <a:avLst/>
          </a:prstGeom>
          <a:ln w="0">
            <a:noFill/>
          </a:ln>
        </p:spPr>
      </p:pic>
      <p:sp>
        <p:nvSpPr>
          <p:cNvPr id="225" name="TextBox 7"/>
          <p:cNvSpPr/>
          <p:nvPr/>
        </p:nvSpPr>
        <p:spPr>
          <a:xfrm>
            <a:off x="582840" y="5043600"/>
            <a:ext cx="34682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Training data: linux source code </a:t>
            </a:r>
            <a:endParaRPr b="0" lang="en-US" sz="1800" spc="-1" strike="noStrike">
              <a:latin typeface="Arial"/>
            </a:endParaRPr>
          </a:p>
        </p:txBody>
      </p:sp>
      <p:sp>
        <p:nvSpPr>
          <p:cNvPr id="226" name="Rectangle 8"/>
          <p:cNvSpPr/>
          <p:nvPr/>
        </p:nvSpPr>
        <p:spPr>
          <a:xfrm>
            <a:off x="5999400" y="6213960"/>
            <a:ext cx="20448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Generated C code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7"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Image captioning</a:t>
            </a:r>
            <a:endParaRPr b="0" lang="en-US" sz="3600" spc="-1" strike="noStrike">
              <a:solidFill>
                <a:srgbClr val="000000"/>
              </a:solidFill>
              <a:latin typeface="Arial"/>
            </a:endParaRPr>
          </a:p>
        </p:txBody>
      </p:sp>
      <p:sp>
        <p:nvSpPr>
          <p:cNvPr id="228"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Problem setting</a:t>
            </a:r>
            <a:endParaRPr b="0" lang="en-US" sz="2800" spc="-1" strike="noStrike">
              <a:solidFill>
                <a:srgbClr val="0000cc"/>
              </a:solidFill>
              <a:latin typeface="Arial"/>
            </a:endParaRPr>
          </a:p>
        </p:txBody>
      </p:sp>
      <p:pic>
        <p:nvPicPr>
          <p:cNvPr id="229" name="Picture 3" descr=""/>
          <p:cNvPicPr/>
          <p:nvPr/>
        </p:nvPicPr>
        <p:blipFill>
          <a:blip r:embed="rId1"/>
          <a:stretch/>
        </p:blipFill>
        <p:spPr>
          <a:xfrm>
            <a:off x="1259640" y="2133000"/>
            <a:ext cx="7066080" cy="3740760"/>
          </a:xfrm>
          <a:prstGeom prst="rect">
            <a:avLst/>
          </a:prstGeom>
          <a:ln w="0">
            <a:noFill/>
          </a:ln>
        </p:spPr>
      </p:pic>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30" name="Picture 17" descr=""/>
          <p:cNvPicPr/>
          <p:nvPr/>
        </p:nvPicPr>
        <p:blipFill>
          <a:blip r:embed="rId1"/>
          <a:stretch/>
        </p:blipFill>
        <p:spPr>
          <a:xfrm>
            <a:off x="1533960" y="4462920"/>
            <a:ext cx="1885680" cy="1682280"/>
          </a:xfrm>
          <a:prstGeom prst="rect">
            <a:avLst/>
          </a:prstGeom>
          <a:ln w="0">
            <a:noFill/>
          </a:ln>
        </p:spPr>
      </p:pic>
      <p:sp>
        <p:nvSpPr>
          <p:cNvPr id="231"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Image captioning</a:t>
            </a:r>
            <a:endParaRPr b="0" lang="en-US" sz="3600" spc="-1" strike="noStrike">
              <a:solidFill>
                <a:srgbClr val="000000"/>
              </a:solidFill>
              <a:latin typeface="Arial"/>
            </a:endParaRPr>
          </a:p>
        </p:txBody>
      </p:sp>
      <p:sp>
        <p:nvSpPr>
          <p:cNvPr id="232"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Framework</a:t>
            </a:r>
            <a:endParaRPr b="0" lang="en-US" sz="2800" spc="-1" strike="noStrike">
              <a:solidFill>
                <a:srgbClr val="0000cc"/>
              </a:solidFill>
              <a:latin typeface="Arial"/>
            </a:endParaRPr>
          </a:p>
        </p:txBody>
      </p:sp>
      <p:pic>
        <p:nvPicPr>
          <p:cNvPr id="233" name="Picture 3" descr=""/>
          <p:cNvPicPr/>
          <p:nvPr/>
        </p:nvPicPr>
        <p:blipFill>
          <a:blip r:embed="rId2"/>
          <a:stretch/>
        </p:blipFill>
        <p:spPr>
          <a:xfrm>
            <a:off x="611640" y="1886400"/>
            <a:ext cx="935640" cy="4823640"/>
          </a:xfrm>
          <a:prstGeom prst="rect">
            <a:avLst/>
          </a:prstGeom>
          <a:ln w="0">
            <a:noFill/>
          </a:ln>
        </p:spPr>
      </p:pic>
      <p:pic>
        <p:nvPicPr>
          <p:cNvPr id="234" name="Picture 4" descr=""/>
          <p:cNvPicPr/>
          <p:nvPr/>
        </p:nvPicPr>
        <p:blipFill>
          <a:blip r:embed="rId3"/>
          <a:stretch/>
        </p:blipFill>
        <p:spPr>
          <a:xfrm>
            <a:off x="2842560" y="1720800"/>
            <a:ext cx="1473480" cy="1062000"/>
          </a:xfrm>
          <a:prstGeom prst="rect">
            <a:avLst/>
          </a:prstGeom>
          <a:ln w="0">
            <a:noFill/>
          </a:ln>
        </p:spPr>
      </p:pic>
      <p:sp>
        <p:nvSpPr>
          <p:cNvPr id="235" name="TextBox 5"/>
          <p:cNvSpPr/>
          <p:nvPr/>
        </p:nvSpPr>
        <p:spPr>
          <a:xfrm>
            <a:off x="4430520" y="1928160"/>
            <a:ext cx="12844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Test image</a:t>
            </a:r>
            <a:endParaRPr b="0" lang="en-US" sz="1800" spc="-1" strike="noStrike">
              <a:latin typeface="Arial"/>
            </a:endParaRPr>
          </a:p>
        </p:txBody>
      </p:sp>
      <p:sp>
        <p:nvSpPr>
          <p:cNvPr id="236" name="Rectangle 6"/>
          <p:cNvSpPr/>
          <p:nvPr/>
        </p:nvSpPr>
        <p:spPr>
          <a:xfrm>
            <a:off x="539640" y="6240600"/>
            <a:ext cx="1223640" cy="573480"/>
          </a:xfrm>
          <a:prstGeom prst="rect">
            <a:avLst/>
          </a:prstGeom>
          <a:solidFill>
            <a:schemeClr val="accent1">
              <a:alpha val="50000"/>
            </a:schemeClr>
          </a:solidFill>
          <a:ln w="9525">
            <a:solidFill>
              <a:srgbClr val="000000"/>
            </a:solidFill>
            <a:round/>
          </a:ln>
        </p:spPr>
        <p:style>
          <a:lnRef idx="0"/>
          <a:fillRef idx="0"/>
          <a:effectRef idx="0"/>
          <a:fontRef idx="minor"/>
        </p:style>
      </p:sp>
      <p:sp>
        <p:nvSpPr>
          <p:cNvPr id="237" name="TextBox 13"/>
          <p:cNvSpPr/>
          <p:nvPr/>
        </p:nvSpPr>
        <p:spPr>
          <a:xfrm>
            <a:off x="1877760" y="5927760"/>
            <a:ext cx="1336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SimSun"/>
              </a:rPr>
              <a:t>Img feature</a:t>
            </a:r>
            <a:endParaRPr b="0" lang="en-US" sz="1800" spc="-1" strike="noStrike">
              <a:latin typeface="Arial"/>
            </a:endParaRPr>
          </a:p>
        </p:txBody>
      </p:sp>
      <p:sp>
        <p:nvSpPr>
          <p:cNvPr id="238" name="Straight Arrow Connector 19"/>
          <p:cNvSpPr/>
          <p:nvPr/>
        </p:nvSpPr>
        <p:spPr>
          <a:xfrm flipH="1">
            <a:off x="1547640" y="2061000"/>
            <a:ext cx="1294560" cy="360"/>
          </a:xfrm>
          <a:custGeom>
            <a:avLst/>
            <a:gdLst/>
            <a:ahLst/>
            <a:rect l="l" t="t" r="r" b="b"/>
            <a:pathLst>
              <a:path w="21600" h="21600">
                <a:moveTo>
                  <a:pt x="0" y="0"/>
                </a:moveTo>
                <a:lnTo>
                  <a:pt x="21600" y="21600"/>
                </a:lnTo>
              </a:path>
            </a:pathLst>
          </a:custGeom>
          <a:solidFill>
            <a:schemeClr val="accent1"/>
          </a:solidFill>
          <a:ln w="28575">
            <a:solidFill>
              <a:srgbClr val="000000"/>
            </a:solidFill>
            <a:round/>
            <a:tailEnd len="med" type="triangle" w="med"/>
          </a:ln>
        </p:spPr>
        <p:style>
          <a:lnRef idx="0"/>
          <a:fillRef idx="0"/>
          <a:effectRef idx="0"/>
          <a:fontRef idx="minor"/>
        </p:style>
      </p:sp>
      <p:pic>
        <p:nvPicPr>
          <p:cNvPr id="239" name="Picture 10" descr=""/>
          <p:cNvPicPr/>
          <p:nvPr/>
        </p:nvPicPr>
        <p:blipFill>
          <a:blip r:embed="rId4"/>
          <a:stretch/>
        </p:blipFill>
        <p:spPr>
          <a:xfrm>
            <a:off x="3420000" y="3287160"/>
            <a:ext cx="495000" cy="3009600"/>
          </a:xfrm>
          <a:prstGeom prst="rect">
            <a:avLst/>
          </a:prstGeom>
          <a:ln w="0">
            <a:noFill/>
          </a:ln>
        </p:spPr>
      </p:pic>
      <p:sp>
        <p:nvSpPr>
          <p:cNvPr id="240" name="TextBox 21"/>
          <p:cNvSpPr/>
          <p:nvPr/>
        </p:nvSpPr>
        <p:spPr>
          <a:xfrm>
            <a:off x="4121280" y="4024800"/>
            <a:ext cx="8532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Before</a:t>
            </a:r>
            <a:endParaRPr b="0" lang="en-US" sz="1800" spc="-1" strike="noStrike">
              <a:latin typeface="Arial"/>
            </a:endParaRPr>
          </a:p>
        </p:txBody>
      </p:sp>
      <p:pic>
        <p:nvPicPr>
          <p:cNvPr id="241" name="Picture 22" descr=""/>
          <p:cNvPicPr/>
          <p:nvPr/>
        </p:nvPicPr>
        <p:blipFill>
          <a:blip r:embed="rId5"/>
          <a:stretch/>
        </p:blipFill>
        <p:spPr>
          <a:xfrm>
            <a:off x="4138200" y="4448880"/>
            <a:ext cx="3411720" cy="369000"/>
          </a:xfrm>
          <a:prstGeom prst="rect">
            <a:avLst/>
          </a:prstGeom>
          <a:ln w="0">
            <a:noFill/>
          </a:ln>
        </p:spPr>
      </p:pic>
      <p:sp>
        <p:nvSpPr>
          <p:cNvPr id="242" name="TextBox 23"/>
          <p:cNvSpPr/>
          <p:nvPr/>
        </p:nvSpPr>
        <p:spPr>
          <a:xfrm>
            <a:off x="4104000" y="4941720"/>
            <a:ext cx="63684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Now</a:t>
            </a:r>
            <a:endParaRPr b="0" lang="en-US" sz="1800" spc="-1" strike="noStrike">
              <a:latin typeface="Arial"/>
            </a:endParaRPr>
          </a:p>
        </p:txBody>
      </p:sp>
      <p:pic>
        <p:nvPicPr>
          <p:cNvPr id="243" name="Picture 24" descr=""/>
          <p:cNvPicPr/>
          <p:nvPr/>
        </p:nvPicPr>
        <p:blipFill>
          <a:blip r:embed="rId6"/>
          <a:stretch/>
        </p:blipFill>
        <p:spPr>
          <a:xfrm>
            <a:off x="4071240" y="5396760"/>
            <a:ext cx="4947120" cy="423000"/>
          </a:xfrm>
          <a:prstGeom prst="rect">
            <a:avLst/>
          </a:prstGeom>
          <a:ln w="0">
            <a:noFill/>
          </a:ln>
        </p:spPr>
      </p:pic>
      <p:sp>
        <p:nvSpPr>
          <p:cNvPr id="244" name="TextBox 18"/>
          <p:cNvSpPr/>
          <p:nvPr/>
        </p:nvSpPr>
        <p:spPr>
          <a:xfrm>
            <a:off x="3335040" y="6289560"/>
            <a:ext cx="6642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Start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45" name="Picture 17" descr=""/>
          <p:cNvPicPr/>
          <p:nvPr/>
        </p:nvPicPr>
        <p:blipFill>
          <a:blip r:embed="rId1"/>
          <a:stretch/>
        </p:blipFill>
        <p:spPr>
          <a:xfrm>
            <a:off x="1533960" y="4462920"/>
            <a:ext cx="1885680" cy="1682280"/>
          </a:xfrm>
          <a:prstGeom prst="rect">
            <a:avLst/>
          </a:prstGeom>
          <a:ln w="0">
            <a:noFill/>
          </a:ln>
        </p:spPr>
      </p:pic>
      <p:sp>
        <p:nvSpPr>
          <p:cNvPr id="246"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Image captioning</a:t>
            </a:r>
            <a:endParaRPr b="0" lang="en-US" sz="3600" spc="-1" strike="noStrike">
              <a:solidFill>
                <a:srgbClr val="000000"/>
              </a:solidFill>
              <a:latin typeface="Arial"/>
            </a:endParaRPr>
          </a:p>
        </p:txBody>
      </p:sp>
      <p:sp>
        <p:nvSpPr>
          <p:cNvPr id="247"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Framework</a:t>
            </a:r>
            <a:endParaRPr b="0" lang="en-US" sz="2800" spc="-1" strike="noStrike">
              <a:solidFill>
                <a:srgbClr val="0000cc"/>
              </a:solidFill>
              <a:latin typeface="Arial"/>
            </a:endParaRPr>
          </a:p>
        </p:txBody>
      </p:sp>
      <p:pic>
        <p:nvPicPr>
          <p:cNvPr id="248" name="Picture 3" descr=""/>
          <p:cNvPicPr/>
          <p:nvPr/>
        </p:nvPicPr>
        <p:blipFill>
          <a:blip r:embed="rId2"/>
          <a:stretch/>
        </p:blipFill>
        <p:spPr>
          <a:xfrm>
            <a:off x="611640" y="1886400"/>
            <a:ext cx="935640" cy="4823640"/>
          </a:xfrm>
          <a:prstGeom prst="rect">
            <a:avLst/>
          </a:prstGeom>
          <a:ln w="0">
            <a:noFill/>
          </a:ln>
        </p:spPr>
      </p:pic>
      <p:pic>
        <p:nvPicPr>
          <p:cNvPr id="249" name="Picture 4" descr=""/>
          <p:cNvPicPr/>
          <p:nvPr/>
        </p:nvPicPr>
        <p:blipFill>
          <a:blip r:embed="rId3"/>
          <a:stretch/>
        </p:blipFill>
        <p:spPr>
          <a:xfrm>
            <a:off x="2842560" y="1720800"/>
            <a:ext cx="1473480" cy="1062000"/>
          </a:xfrm>
          <a:prstGeom prst="rect">
            <a:avLst/>
          </a:prstGeom>
          <a:ln w="0">
            <a:noFill/>
          </a:ln>
        </p:spPr>
      </p:pic>
      <p:sp>
        <p:nvSpPr>
          <p:cNvPr id="250" name="TextBox 5"/>
          <p:cNvSpPr/>
          <p:nvPr/>
        </p:nvSpPr>
        <p:spPr>
          <a:xfrm>
            <a:off x="4430520" y="1928160"/>
            <a:ext cx="12844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Test image</a:t>
            </a:r>
            <a:endParaRPr b="0" lang="en-US" sz="1800" spc="-1" strike="noStrike">
              <a:latin typeface="Arial"/>
            </a:endParaRPr>
          </a:p>
        </p:txBody>
      </p:sp>
      <p:sp>
        <p:nvSpPr>
          <p:cNvPr id="251" name="Rectangle 6"/>
          <p:cNvSpPr/>
          <p:nvPr/>
        </p:nvSpPr>
        <p:spPr>
          <a:xfrm>
            <a:off x="539640" y="6240600"/>
            <a:ext cx="1223640" cy="573480"/>
          </a:xfrm>
          <a:prstGeom prst="rect">
            <a:avLst/>
          </a:prstGeom>
          <a:solidFill>
            <a:schemeClr val="accent1">
              <a:alpha val="50000"/>
            </a:schemeClr>
          </a:solidFill>
          <a:ln w="9525">
            <a:solidFill>
              <a:srgbClr val="000000"/>
            </a:solidFill>
            <a:round/>
          </a:ln>
        </p:spPr>
        <p:style>
          <a:lnRef idx="0"/>
          <a:fillRef idx="0"/>
          <a:effectRef idx="0"/>
          <a:fontRef idx="minor"/>
        </p:style>
      </p:sp>
      <p:sp>
        <p:nvSpPr>
          <p:cNvPr id="252" name="TextBox 13"/>
          <p:cNvSpPr/>
          <p:nvPr/>
        </p:nvSpPr>
        <p:spPr>
          <a:xfrm>
            <a:off x="1877760" y="5927760"/>
            <a:ext cx="1336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SimSun"/>
              </a:rPr>
              <a:t>Img feature</a:t>
            </a:r>
            <a:endParaRPr b="0" lang="en-US" sz="1800" spc="-1" strike="noStrike">
              <a:latin typeface="Arial"/>
            </a:endParaRPr>
          </a:p>
        </p:txBody>
      </p:sp>
      <p:sp>
        <p:nvSpPr>
          <p:cNvPr id="253" name="Straight Arrow Connector 19"/>
          <p:cNvSpPr/>
          <p:nvPr/>
        </p:nvSpPr>
        <p:spPr>
          <a:xfrm flipH="1">
            <a:off x="1547640" y="2061000"/>
            <a:ext cx="1294560" cy="360"/>
          </a:xfrm>
          <a:custGeom>
            <a:avLst/>
            <a:gdLst/>
            <a:ahLst/>
            <a:rect l="l" t="t" r="r" b="b"/>
            <a:pathLst>
              <a:path w="21600" h="21600">
                <a:moveTo>
                  <a:pt x="0" y="0"/>
                </a:moveTo>
                <a:lnTo>
                  <a:pt x="21600" y="21600"/>
                </a:lnTo>
              </a:path>
            </a:pathLst>
          </a:custGeom>
          <a:solidFill>
            <a:schemeClr val="accent1"/>
          </a:solidFill>
          <a:ln w="28575">
            <a:solidFill>
              <a:srgbClr val="000000"/>
            </a:solidFill>
            <a:round/>
            <a:tailEnd len="med" type="triangle" w="med"/>
          </a:ln>
        </p:spPr>
        <p:style>
          <a:lnRef idx="0"/>
          <a:fillRef idx="0"/>
          <a:effectRef idx="0"/>
          <a:fontRef idx="minor"/>
        </p:style>
      </p:sp>
      <p:pic>
        <p:nvPicPr>
          <p:cNvPr id="254" name="Picture 10" descr=""/>
          <p:cNvPicPr/>
          <p:nvPr/>
        </p:nvPicPr>
        <p:blipFill>
          <a:blip r:embed="rId4"/>
          <a:stretch/>
        </p:blipFill>
        <p:spPr>
          <a:xfrm>
            <a:off x="3420000" y="3287160"/>
            <a:ext cx="495000" cy="3009600"/>
          </a:xfrm>
          <a:prstGeom prst="rect">
            <a:avLst/>
          </a:prstGeom>
          <a:ln w="0">
            <a:noFill/>
          </a:ln>
        </p:spPr>
      </p:pic>
      <p:pic>
        <p:nvPicPr>
          <p:cNvPr id="255" name="Picture 20" descr=""/>
          <p:cNvPicPr/>
          <p:nvPr/>
        </p:nvPicPr>
        <p:blipFill>
          <a:blip r:embed="rId5"/>
          <a:stretch/>
        </p:blipFill>
        <p:spPr>
          <a:xfrm>
            <a:off x="3920040" y="3567960"/>
            <a:ext cx="2074680" cy="2728800"/>
          </a:xfrm>
          <a:prstGeom prst="rect">
            <a:avLst/>
          </a:prstGeom>
          <a:ln w="0">
            <a:noFill/>
          </a:ln>
        </p:spPr>
      </p:pic>
      <p:sp>
        <p:nvSpPr>
          <p:cNvPr id="256" name="TextBox 14"/>
          <p:cNvSpPr/>
          <p:nvPr/>
        </p:nvSpPr>
        <p:spPr>
          <a:xfrm>
            <a:off x="3335040" y="6289560"/>
            <a:ext cx="6642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Start</a:t>
            </a:r>
            <a:endParaRPr b="0" lang="en-US" sz="1800" spc="-1" strike="noStrike">
              <a:latin typeface="Arial"/>
            </a:endParaRPr>
          </a:p>
        </p:txBody>
      </p:sp>
      <p:sp>
        <p:nvSpPr>
          <p:cNvPr id="257" name="TextBox 15"/>
          <p:cNvSpPr/>
          <p:nvPr/>
        </p:nvSpPr>
        <p:spPr>
          <a:xfrm>
            <a:off x="3985200" y="6277680"/>
            <a:ext cx="840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a:t>
            </a:r>
            <a:r>
              <a:rPr b="0" lang="en-US" sz="1800" spc="-1" strike="noStrike">
                <a:solidFill>
                  <a:srgbClr val="000000"/>
                </a:solidFill>
                <a:latin typeface="Arial"/>
                <a:ea typeface="SimSun"/>
              </a:rPr>
              <a:t>Staw”</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58" name="Picture 17" descr=""/>
          <p:cNvPicPr/>
          <p:nvPr/>
        </p:nvPicPr>
        <p:blipFill>
          <a:blip r:embed="rId1"/>
          <a:stretch/>
        </p:blipFill>
        <p:spPr>
          <a:xfrm>
            <a:off x="1533960" y="4462920"/>
            <a:ext cx="1885680" cy="1682280"/>
          </a:xfrm>
          <a:prstGeom prst="rect">
            <a:avLst/>
          </a:prstGeom>
          <a:ln w="0">
            <a:noFill/>
          </a:ln>
        </p:spPr>
      </p:pic>
      <p:sp>
        <p:nvSpPr>
          <p:cNvPr id="259"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Image captioning</a:t>
            </a:r>
            <a:endParaRPr b="0" lang="en-US" sz="3600" spc="-1" strike="noStrike">
              <a:solidFill>
                <a:srgbClr val="000000"/>
              </a:solidFill>
              <a:latin typeface="Arial"/>
            </a:endParaRPr>
          </a:p>
        </p:txBody>
      </p:sp>
      <p:sp>
        <p:nvSpPr>
          <p:cNvPr id="260"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Framework</a:t>
            </a:r>
            <a:endParaRPr b="0" lang="en-US" sz="2800" spc="-1" strike="noStrike">
              <a:solidFill>
                <a:srgbClr val="0000cc"/>
              </a:solidFill>
              <a:latin typeface="Arial"/>
            </a:endParaRPr>
          </a:p>
        </p:txBody>
      </p:sp>
      <p:pic>
        <p:nvPicPr>
          <p:cNvPr id="261" name="Picture 3" descr=""/>
          <p:cNvPicPr/>
          <p:nvPr/>
        </p:nvPicPr>
        <p:blipFill>
          <a:blip r:embed="rId2"/>
          <a:stretch/>
        </p:blipFill>
        <p:spPr>
          <a:xfrm>
            <a:off x="611640" y="1886400"/>
            <a:ext cx="935640" cy="4823640"/>
          </a:xfrm>
          <a:prstGeom prst="rect">
            <a:avLst/>
          </a:prstGeom>
          <a:ln w="0">
            <a:noFill/>
          </a:ln>
        </p:spPr>
      </p:pic>
      <p:pic>
        <p:nvPicPr>
          <p:cNvPr id="262" name="Picture 4" descr=""/>
          <p:cNvPicPr/>
          <p:nvPr/>
        </p:nvPicPr>
        <p:blipFill>
          <a:blip r:embed="rId3"/>
          <a:stretch/>
        </p:blipFill>
        <p:spPr>
          <a:xfrm>
            <a:off x="2842560" y="1720800"/>
            <a:ext cx="1473480" cy="1062000"/>
          </a:xfrm>
          <a:prstGeom prst="rect">
            <a:avLst/>
          </a:prstGeom>
          <a:ln w="0">
            <a:noFill/>
          </a:ln>
        </p:spPr>
      </p:pic>
      <p:sp>
        <p:nvSpPr>
          <p:cNvPr id="263" name="TextBox 5"/>
          <p:cNvSpPr/>
          <p:nvPr/>
        </p:nvSpPr>
        <p:spPr>
          <a:xfrm>
            <a:off x="4430520" y="1928160"/>
            <a:ext cx="12844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Test image</a:t>
            </a:r>
            <a:endParaRPr b="0" lang="en-US" sz="1800" spc="-1" strike="noStrike">
              <a:latin typeface="Arial"/>
            </a:endParaRPr>
          </a:p>
        </p:txBody>
      </p:sp>
      <p:sp>
        <p:nvSpPr>
          <p:cNvPr id="264" name="Rectangle 6"/>
          <p:cNvSpPr/>
          <p:nvPr/>
        </p:nvSpPr>
        <p:spPr>
          <a:xfrm>
            <a:off x="539640" y="6240600"/>
            <a:ext cx="1223640" cy="573480"/>
          </a:xfrm>
          <a:prstGeom prst="rect">
            <a:avLst/>
          </a:prstGeom>
          <a:solidFill>
            <a:schemeClr val="accent1">
              <a:alpha val="50000"/>
            </a:schemeClr>
          </a:solidFill>
          <a:ln w="9525">
            <a:solidFill>
              <a:srgbClr val="000000"/>
            </a:solidFill>
            <a:round/>
          </a:ln>
        </p:spPr>
        <p:style>
          <a:lnRef idx="0"/>
          <a:fillRef idx="0"/>
          <a:effectRef idx="0"/>
          <a:fontRef idx="minor"/>
        </p:style>
      </p:sp>
      <p:sp>
        <p:nvSpPr>
          <p:cNvPr id="265" name="TextBox 13"/>
          <p:cNvSpPr/>
          <p:nvPr/>
        </p:nvSpPr>
        <p:spPr>
          <a:xfrm>
            <a:off x="1877760" y="5927760"/>
            <a:ext cx="1336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SimSun"/>
              </a:rPr>
              <a:t>Img feature</a:t>
            </a:r>
            <a:endParaRPr b="0" lang="en-US" sz="1800" spc="-1" strike="noStrike">
              <a:latin typeface="Arial"/>
            </a:endParaRPr>
          </a:p>
        </p:txBody>
      </p:sp>
      <p:sp>
        <p:nvSpPr>
          <p:cNvPr id="266" name="Straight Arrow Connector 19"/>
          <p:cNvSpPr/>
          <p:nvPr/>
        </p:nvSpPr>
        <p:spPr>
          <a:xfrm flipH="1">
            <a:off x="1547640" y="2061000"/>
            <a:ext cx="1294560" cy="360"/>
          </a:xfrm>
          <a:custGeom>
            <a:avLst/>
            <a:gdLst/>
            <a:ahLst/>
            <a:rect l="l" t="t" r="r" b="b"/>
            <a:pathLst>
              <a:path w="21600" h="21600">
                <a:moveTo>
                  <a:pt x="0" y="0"/>
                </a:moveTo>
                <a:lnTo>
                  <a:pt x="21600" y="21600"/>
                </a:lnTo>
              </a:path>
            </a:pathLst>
          </a:custGeom>
          <a:solidFill>
            <a:schemeClr val="accent1"/>
          </a:solidFill>
          <a:ln w="28575">
            <a:solidFill>
              <a:srgbClr val="000000"/>
            </a:solidFill>
            <a:round/>
            <a:tailEnd len="med" type="triangle" w="med"/>
          </a:ln>
        </p:spPr>
        <p:style>
          <a:lnRef idx="0"/>
          <a:fillRef idx="0"/>
          <a:effectRef idx="0"/>
          <a:fontRef idx="minor"/>
        </p:style>
      </p:sp>
      <p:pic>
        <p:nvPicPr>
          <p:cNvPr id="267" name="Picture 20" descr=""/>
          <p:cNvPicPr/>
          <p:nvPr/>
        </p:nvPicPr>
        <p:blipFill>
          <a:blip r:embed="rId4"/>
          <a:srcRect l="0" t="0" r="37693" b="0"/>
          <a:stretch/>
        </p:blipFill>
        <p:spPr>
          <a:xfrm>
            <a:off x="3424680" y="3287160"/>
            <a:ext cx="1158840" cy="3028680"/>
          </a:xfrm>
          <a:prstGeom prst="rect">
            <a:avLst/>
          </a:prstGeom>
          <a:ln w="0">
            <a:noFill/>
          </a:ln>
        </p:spPr>
      </p:pic>
      <p:sp>
        <p:nvSpPr>
          <p:cNvPr id="268" name="Rectangle 21"/>
          <p:cNvSpPr/>
          <p:nvPr/>
        </p:nvSpPr>
        <p:spPr>
          <a:xfrm>
            <a:off x="4512600" y="4572360"/>
            <a:ext cx="142200" cy="164160"/>
          </a:xfrm>
          <a:prstGeom prst="rect">
            <a:avLst/>
          </a:prstGeom>
          <a:solidFill>
            <a:schemeClr val="bg1"/>
          </a:solidFill>
          <a:ln w="9525">
            <a:noFill/>
          </a:ln>
        </p:spPr>
        <p:style>
          <a:lnRef idx="0"/>
          <a:fillRef idx="0"/>
          <a:effectRef idx="0"/>
          <a:fontRef idx="minor"/>
        </p:style>
      </p:sp>
      <p:sp>
        <p:nvSpPr>
          <p:cNvPr id="269" name="TextBox 22"/>
          <p:cNvSpPr/>
          <p:nvPr/>
        </p:nvSpPr>
        <p:spPr>
          <a:xfrm>
            <a:off x="3335040" y="6289560"/>
            <a:ext cx="6642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Start</a:t>
            </a:r>
            <a:endParaRPr b="0" lang="en-US" sz="1800" spc="-1" strike="noStrike">
              <a:latin typeface="Arial"/>
            </a:endParaRPr>
          </a:p>
        </p:txBody>
      </p:sp>
      <p:sp>
        <p:nvSpPr>
          <p:cNvPr id="270" name="TextBox 23"/>
          <p:cNvSpPr/>
          <p:nvPr/>
        </p:nvSpPr>
        <p:spPr>
          <a:xfrm>
            <a:off x="3985200" y="6277680"/>
            <a:ext cx="840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a:t>
            </a:r>
            <a:r>
              <a:rPr b="0" lang="en-US" sz="1800" spc="-1" strike="noStrike">
                <a:solidFill>
                  <a:srgbClr val="000000"/>
                </a:solidFill>
                <a:latin typeface="Arial"/>
                <a:ea typeface="SimSun"/>
              </a:rPr>
              <a:t>Staw”</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3" name="标题 1"/>
          <p:cNvSpPr txBox="1"/>
          <p:nvPr/>
        </p:nvSpPr>
        <p:spPr>
          <a:xfrm>
            <a:off x="267480" y="33264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Sequences and time-series data</a:t>
            </a:r>
            <a:endParaRPr b="0" lang="en-US" sz="3600" spc="-1" strike="noStrike">
              <a:solidFill>
                <a:srgbClr val="000000"/>
              </a:solidFill>
              <a:latin typeface="Arial"/>
            </a:endParaRPr>
          </a:p>
        </p:txBody>
      </p:sp>
      <p:sp>
        <p:nvSpPr>
          <p:cNvPr id="54" name="内容占位符 2"/>
          <p:cNvSpPr txBox="1"/>
          <p:nvPr/>
        </p:nvSpPr>
        <p:spPr>
          <a:xfrm>
            <a:off x="496800" y="2055960"/>
            <a:ext cx="8481600" cy="2463480"/>
          </a:xfrm>
          <a:prstGeom prst="rect">
            <a:avLst/>
          </a:prstGeom>
          <a:noFill/>
          <a:ln w="0">
            <a:noFill/>
          </a:ln>
        </p:spPr>
        <p:txBody>
          <a:bodyPr>
            <a:noAutofit/>
          </a:bodyPr>
          <a:p>
            <a:pPr marL="343080" indent="-342720">
              <a:lnSpc>
                <a:spcPct val="100000"/>
              </a:lnSpc>
              <a:spcBef>
                <a:spcPts val="400"/>
              </a:spcBef>
              <a:spcAft>
                <a:spcPts val="601"/>
              </a:spcAft>
              <a:buClr>
                <a:srgbClr val="0000cc"/>
              </a:buClr>
              <a:buSzPct val="80000"/>
              <a:buFont typeface="Wingdings" charset="2"/>
              <a:buChar char=""/>
            </a:pPr>
            <a:r>
              <a:rPr b="0" lang="en-US" sz="2000" spc="-1" strike="noStrike">
                <a:solidFill>
                  <a:srgbClr val="660033"/>
                </a:solidFill>
                <a:latin typeface="Calisto MT"/>
                <a:ea typeface="MS Mincho"/>
              </a:rPr>
              <a:t>Automated image captioning</a:t>
            </a:r>
            <a:endParaRPr b="0" lang="en-US" sz="2000" spc="-1" strike="noStrike">
              <a:solidFill>
                <a:srgbClr val="0000cc"/>
              </a:solidFill>
              <a:latin typeface="Arial"/>
            </a:endParaRPr>
          </a:p>
          <a:p>
            <a:pPr marL="343080" indent="-342720">
              <a:lnSpc>
                <a:spcPct val="100000"/>
              </a:lnSpc>
              <a:spcBef>
                <a:spcPts val="400"/>
              </a:spcBef>
              <a:spcAft>
                <a:spcPts val="601"/>
              </a:spcAft>
              <a:buClr>
                <a:srgbClr val="0000cc"/>
              </a:buClr>
              <a:buSzPct val="80000"/>
              <a:buFont typeface="Wingdings" charset="2"/>
              <a:buChar char=""/>
            </a:pPr>
            <a:r>
              <a:rPr b="0" lang="en-US" sz="2000" spc="-1" strike="noStrike">
                <a:solidFill>
                  <a:srgbClr val="660033"/>
                </a:solidFill>
                <a:latin typeface="Calisto MT"/>
                <a:ea typeface="MS Mincho"/>
              </a:rPr>
              <a:t>Speech synthesis</a:t>
            </a:r>
            <a:endParaRPr b="0" lang="en-US" sz="2000" spc="-1" strike="noStrike">
              <a:solidFill>
                <a:srgbClr val="0000cc"/>
              </a:solidFill>
              <a:latin typeface="Arial"/>
            </a:endParaRPr>
          </a:p>
          <a:p>
            <a:pPr marL="343080" indent="-342720">
              <a:lnSpc>
                <a:spcPct val="100000"/>
              </a:lnSpc>
              <a:spcBef>
                <a:spcPts val="400"/>
              </a:spcBef>
              <a:spcAft>
                <a:spcPts val="601"/>
              </a:spcAft>
              <a:buClr>
                <a:srgbClr val="0000cc"/>
              </a:buClr>
              <a:buSzPct val="80000"/>
              <a:buFont typeface="Wingdings" charset="2"/>
              <a:buChar char=""/>
            </a:pPr>
            <a:r>
              <a:rPr b="0" lang="en-US" sz="2000" spc="-1" strike="noStrike">
                <a:solidFill>
                  <a:srgbClr val="660033"/>
                </a:solidFill>
                <a:latin typeface="Calisto MT"/>
                <a:ea typeface="MS Mincho"/>
              </a:rPr>
              <a:t>Music generation</a:t>
            </a:r>
            <a:endParaRPr b="0" lang="en-US" sz="2000" spc="-1" strike="noStrike">
              <a:solidFill>
                <a:srgbClr val="0000cc"/>
              </a:solidFill>
              <a:latin typeface="Arial"/>
            </a:endParaRPr>
          </a:p>
          <a:p>
            <a:pPr marL="343080" indent="-342720">
              <a:lnSpc>
                <a:spcPct val="100000"/>
              </a:lnSpc>
              <a:spcBef>
                <a:spcPts val="400"/>
              </a:spcBef>
              <a:spcAft>
                <a:spcPts val="601"/>
              </a:spcAft>
              <a:buClr>
                <a:srgbClr val="0000cc"/>
              </a:buClr>
              <a:buSzPct val="80000"/>
              <a:buFont typeface="Wingdings" charset="2"/>
              <a:buChar char=""/>
            </a:pPr>
            <a:r>
              <a:rPr b="0" lang="en-US" sz="2000" spc="-1" strike="noStrike">
                <a:solidFill>
                  <a:srgbClr val="660033"/>
                </a:solidFill>
                <a:latin typeface="Calisto MT"/>
                <a:ea typeface="MS Mincho"/>
              </a:rPr>
              <a:t>Playing video games</a:t>
            </a:r>
            <a:endParaRPr b="0" lang="en-US" sz="2000" spc="-1" strike="noStrike">
              <a:solidFill>
                <a:srgbClr val="0000cc"/>
              </a:solidFill>
              <a:latin typeface="Arial"/>
            </a:endParaRPr>
          </a:p>
          <a:p>
            <a:pPr marL="343080" indent="-342720">
              <a:lnSpc>
                <a:spcPct val="100000"/>
              </a:lnSpc>
              <a:spcBef>
                <a:spcPts val="400"/>
              </a:spcBef>
              <a:spcAft>
                <a:spcPts val="601"/>
              </a:spcAft>
              <a:buClr>
                <a:srgbClr val="0000cc"/>
              </a:buClr>
              <a:buSzPct val="80000"/>
              <a:buFont typeface="Wingdings" charset="2"/>
              <a:buChar char=""/>
            </a:pPr>
            <a:r>
              <a:rPr b="0" lang="en-US" sz="2000" spc="-1" strike="noStrike">
                <a:solidFill>
                  <a:srgbClr val="660033"/>
                </a:solidFill>
                <a:latin typeface="Calisto MT"/>
                <a:ea typeface="MS Mincho"/>
              </a:rPr>
              <a:t>Language modeling</a:t>
            </a:r>
            <a:endParaRPr b="0" lang="en-US" sz="2000" spc="-1" strike="noStrike">
              <a:solidFill>
                <a:srgbClr val="0000cc"/>
              </a:solidFill>
              <a:latin typeface="Arial"/>
            </a:endParaRPr>
          </a:p>
          <a:p>
            <a:pPr>
              <a:lnSpc>
                <a:spcPct val="100000"/>
              </a:lnSpc>
              <a:spcBef>
                <a:spcPts val="400"/>
              </a:spcBef>
              <a:spcAft>
                <a:spcPts val="601"/>
              </a:spcAft>
            </a:pPr>
            <a:endParaRPr b="0" lang="en-US" sz="2000" spc="-1" strike="noStrike">
              <a:solidFill>
                <a:srgbClr val="0000cc"/>
              </a:solidFill>
              <a:latin typeface="Arial"/>
            </a:endParaRPr>
          </a:p>
          <a:p>
            <a:pPr>
              <a:lnSpc>
                <a:spcPct val="100000"/>
              </a:lnSpc>
              <a:spcBef>
                <a:spcPts val="400"/>
              </a:spcBef>
            </a:pP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     </a:t>
            </a:r>
            <a:endParaRPr b="0" lang="en-US" sz="2000" spc="-1" strike="noStrike">
              <a:solidFill>
                <a:srgbClr val="0000cc"/>
              </a:solidFill>
              <a:latin typeface="Arial"/>
            </a:endParaRPr>
          </a:p>
          <a:p>
            <a:pPr>
              <a:lnSpc>
                <a:spcPct val="100000"/>
              </a:lnSpc>
              <a:spcBef>
                <a:spcPts val="561"/>
              </a:spcBef>
              <a:tabLst>
                <a:tab algn="l" pos="0"/>
              </a:tabLst>
            </a:pPr>
            <a:endParaRPr b="0" lang="en-US" sz="2000" spc="-1" strike="noStrike">
              <a:solidFill>
                <a:srgbClr val="0000cc"/>
              </a:solidFill>
              <a:latin typeface="Arial"/>
            </a:endParaRPr>
          </a:p>
          <a:p>
            <a:pPr marL="457200">
              <a:lnSpc>
                <a:spcPct val="100000"/>
              </a:lnSpc>
              <a:spcBef>
                <a:spcPts val="400"/>
              </a:spcBef>
              <a:tabLst>
                <a:tab algn="l" pos="0"/>
              </a:tabLst>
            </a:pPr>
            <a:endParaRPr b="0" lang="en-US" sz="2000" spc="-1" strike="noStrike">
              <a:solidFill>
                <a:srgbClr val="0000cc"/>
              </a:solidFill>
              <a:latin typeface="Arial"/>
            </a:endParaRPr>
          </a:p>
        </p:txBody>
      </p:sp>
      <p:pic>
        <p:nvPicPr>
          <p:cNvPr id="55" name="Picture 3" descr=""/>
          <p:cNvPicPr/>
          <p:nvPr/>
        </p:nvPicPr>
        <p:blipFill>
          <a:blip r:embed="rId1"/>
          <a:stretch/>
        </p:blipFill>
        <p:spPr>
          <a:xfrm>
            <a:off x="681120" y="4329000"/>
            <a:ext cx="7957800" cy="2277720"/>
          </a:xfrm>
          <a:prstGeom prst="rect">
            <a:avLst/>
          </a:prstGeom>
          <a:ln w="0">
            <a:noFill/>
          </a:ln>
        </p:spPr>
      </p:pic>
      <p:sp>
        <p:nvSpPr>
          <p:cNvPr id="56" name="TextBox 5"/>
          <p:cNvSpPr/>
          <p:nvPr/>
        </p:nvSpPr>
        <p:spPr>
          <a:xfrm>
            <a:off x="-155160" y="1166760"/>
            <a:ext cx="9657360" cy="8218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1" lang="en-US" sz="2400" spc="-1" strike="noStrike">
                <a:solidFill>
                  <a:srgbClr val="000000"/>
                </a:solidFill>
                <a:latin typeface="Calisto MT"/>
                <a:ea typeface="宋体"/>
              </a:rPr>
              <a:t>We find sequential data in many problem domains in industry </a:t>
            </a:r>
            <a:endParaRPr b="0" lang="en-US" sz="2400" spc="-1" strike="noStrike">
              <a:latin typeface="Arial"/>
            </a:endParaRPr>
          </a:p>
          <a:p>
            <a:pPr>
              <a:lnSpc>
                <a:spcPct val="100000"/>
              </a:lnSpc>
            </a:pPr>
            <a:r>
              <a:rPr b="1" lang="en-US" sz="2400" spc="-1" strike="noStrike">
                <a:solidFill>
                  <a:srgbClr val="000000"/>
                </a:solidFill>
                <a:latin typeface="Calisto MT"/>
                <a:ea typeface="宋体"/>
              </a:rPr>
              <a:t>for which our model needs to output a sequence of vectors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71" name="Picture 17" descr=""/>
          <p:cNvPicPr/>
          <p:nvPr/>
        </p:nvPicPr>
        <p:blipFill>
          <a:blip r:embed="rId1"/>
          <a:stretch/>
        </p:blipFill>
        <p:spPr>
          <a:xfrm>
            <a:off x="1533960" y="4462920"/>
            <a:ext cx="1885680" cy="1682280"/>
          </a:xfrm>
          <a:prstGeom prst="rect">
            <a:avLst/>
          </a:prstGeom>
          <a:ln w="0">
            <a:noFill/>
          </a:ln>
        </p:spPr>
      </p:pic>
      <p:sp>
        <p:nvSpPr>
          <p:cNvPr id="272"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Image captioning</a:t>
            </a:r>
            <a:endParaRPr b="0" lang="en-US" sz="3600" spc="-1" strike="noStrike">
              <a:solidFill>
                <a:srgbClr val="000000"/>
              </a:solidFill>
              <a:latin typeface="Arial"/>
            </a:endParaRPr>
          </a:p>
        </p:txBody>
      </p:sp>
      <p:sp>
        <p:nvSpPr>
          <p:cNvPr id="273"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Framework</a:t>
            </a:r>
            <a:endParaRPr b="0" lang="en-US" sz="2800" spc="-1" strike="noStrike">
              <a:solidFill>
                <a:srgbClr val="0000cc"/>
              </a:solidFill>
              <a:latin typeface="Arial"/>
            </a:endParaRPr>
          </a:p>
        </p:txBody>
      </p:sp>
      <p:pic>
        <p:nvPicPr>
          <p:cNvPr id="274" name="Picture 3" descr=""/>
          <p:cNvPicPr/>
          <p:nvPr/>
        </p:nvPicPr>
        <p:blipFill>
          <a:blip r:embed="rId2"/>
          <a:stretch/>
        </p:blipFill>
        <p:spPr>
          <a:xfrm>
            <a:off x="611640" y="1886400"/>
            <a:ext cx="935640" cy="4823640"/>
          </a:xfrm>
          <a:prstGeom prst="rect">
            <a:avLst/>
          </a:prstGeom>
          <a:ln w="0">
            <a:noFill/>
          </a:ln>
        </p:spPr>
      </p:pic>
      <p:pic>
        <p:nvPicPr>
          <p:cNvPr id="275" name="Picture 4" descr=""/>
          <p:cNvPicPr/>
          <p:nvPr/>
        </p:nvPicPr>
        <p:blipFill>
          <a:blip r:embed="rId3"/>
          <a:stretch/>
        </p:blipFill>
        <p:spPr>
          <a:xfrm>
            <a:off x="2842560" y="1720800"/>
            <a:ext cx="1473480" cy="1062000"/>
          </a:xfrm>
          <a:prstGeom prst="rect">
            <a:avLst/>
          </a:prstGeom>
          <a:ln w="0">
            <a:noFill/>
          </a:ln>
        </p:spPr>
      </p:pic>
      <p:sp>
        <p:nvSpPr>
          <p:cNvPr id="276" name="TextBox 5"/>
          <p:cNvSpPr/>
          <p:nvPr/>
        </p:nvSpPr>
        <p:spPr>
          <a:xfrm>
            <a:off x="4430520" y="1928160"/>
            <a:ext cx="12844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Test image</a:t>
            </a:r>
            <a:endParaRPr b="0" lang="en-US" sz="1800" spc="-1" strike="noStrike">
              <a:latin typeface="Arial"/>
            </a:endParaRPr>
          </a:p>
        </p:txBody>
      </p:sp>
      <p:sp>
        <p:nvSpPr>
          <p:cNvPr id="277" name="Rectangle 6"/>
          <p:cNvSpPr/>
          <p:nvPr/>
        </p:nvSpPr>
        <p:spPr>
          <a:xfrm>
            <a:off x="539640" y="6240600"/>
            <a:ext cx="1223640" cy="573480"/>
          </a:xfrm>
          <a:prstGeom prst="rect">
            <a:avLst/>
          </a:prstGeom>
          <a:solidFill>
            <a:schemeClr val="accent1">
              <a:alpha val="50000"/>
            </a:schemeClr>
          </a:solidFill>
          <a:ln w="9525">
            <a:solidFill>
              <a:srgbClr val="000000"/>
            </a:solidFill>
            <a:round/>
          </a:ln>
        </p:spPr>
        <p:style>
          <a:lnRef idx="0"/>
          <a:fillRef idx="0"/>
          <a:effectRef idx="0"/>
          <a:fontRef idx="minor"/>
        </p:style>
      </p:sp>
      <p:sp>
        <p:nvSpPr>
          <p:cNvPr id="278" name="TextBox 13"/>
          <p:cNvSpPr/>
          <p:nvPr/>
        </p:nvSpPr>
        <p:spPr>
          <a:xfrm>
            <a:off x="1877760" y="5927760"/>
            <a:ext cx="1336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SimSun"/>
              </a:rPr>
              <a:t>Img feature</a:t>
            </a:r>
            <a:endParaRPr b="0" lang="en-US" sz="1800" spc="-1" strike="noStrike">
              <a:latin typeface="Arial"/>
            </a:endParaRPr>
          </a:p>
        </p:txBody>
      </p:sp>
      <p:sp>
        <p:nvSpPr>
          <p:cNvPr id="279" name="Straight Arrow Connector 19"/>
          <p:cNvSpPr/>
          <p:nvPr/>
        </p:nvSpPr>
        <p:spPr>
          <a:xfrm flipH="1">
            <a:off x="1547640" y="2061000"/>
            <a:ext cx="1294560" cy="360"/>
          </a:xfrm>
          <a:custGeom>
            <a:avLst/>
            <a:gdLst/>
            <a:ahLst/>
            <a:rect l="l" t="t" r="r" b="b"/>
            <a:pathLst>
              <a:path w="21600" h="21600">
                <a:moveTo>
                  <a:pt x="0" y="0"/>
                </a:moveTo>
                <a:lnTo>
                  <a:pt x="21600" y="21600"/>
                </a:lnTo>
              </a:path>
            </a:pathLst>
          </a:custGeom>
          <a:solidFill>
            <a:schemeClr val="accent1"/>
          </a:solidFill>
          <a:ln w="28575">
            <a:solidFill>
              <a:srgbClr val="000000"/>
            </a:solidFill>
            <a:round/>
            <a:tailEnd len="med" type="triangle" w="med"/>
          </a:ln>
        </p:spPr>
        <p:style>
          <a:lnRef idx="0"/>
          <a:fillRef idx="0"/>
          <a:effectRef idx="0"/>
          <a:fontRef idx="minor"/>
        </p:style>
      </p:sp>
      <p:pic>
        <p:nvPicPr>
          <p:cNvPr id="280" name="Picture 20" descr=""/>
          <p:cNvPicPr/>
          <p:nvPr/>
        </p:nvPicPr>
        <p:blipFill>
          <a:blip r:embed="rId4"/>
          <a:srcRect l="0" t="0" r="38332" b="0"/>
          <a:stretch/>
        </p:blipFill>
        <p:spPr>
          <a:xfrm>
            <a:off x="3424680" y="3287160"/>
            <a:ext cx="1146960" cy="3028680"/>
          </a:xfrm>
          <a:prstGeom prst="rect">
            <a:avLst/>
          </a:prstGeom>
          <a:ln w="0">
            <a:noFill/>
          </a:ln>
        </p:spPr>
      </p:pic>
      <p:sp>
        <p:nvSpPr>
          <p:cNvPr id="281" name="Rectangle 21"/>
          <p:cNvSpPr/>
          <p:nvPr/>
        </p:nvSpPr>
        <p:spPr>
          <a:xfrm>
            <a:off x="4512600" y="4572360"/>
            <a:ext cx="142200" cy="164160"/>
          </a:xfrm>
          <a:prstGeom prst="rect">
            <a:avLst/>
          </a:prstGeom>
          <a:solidFill>
            <a:schemeClr val="bg1"/>
          </a:solidFill>
          <a:ln w="9525">
            <a:noFill/>
          </a:ln>
        </p:spPr>
        <p:style>
          <a:lnRef idx="0"/>
          <a:fillRef idx="0"/>
          <a:effectRef idx="0"/>
          <a:fontRef idx="minor"/>
        </p:style>
      </p:sp>
      <p:pic>
        <p:nvPicPr>
          <p:cNvPr id="282" name="Picture 12" descr=""/>
          <p:cNvPicPr/>
          <p:nvPr/>
        </p:nvPicPr>
        <p:blipFill>
          <a:blip r:embed="rId5"/>
          <a:stretch/>
        </p:blipFill>
        <p:spPr>
          <a:xfrm>
            <a:off x="4572000" y="3567960"/>
            <a:ext cx="2074680" cy="2728800"/>
          </a:xfrm>
          <a:prstGeom prst="rect">
            <a:avLst/>
          </a:prstGeom>
          <a:ln w="0">
            <a:noFill/>
          </a:ln>
        </p:spPr>
      </p:pic>
      <p:pic>
        <p:nvPicPr>
          <p:cNvPr id="283" name="Picture 7" descr=""/>
          <p:cNvPicPr/>
          <p:nvPr/>
        </p:nvPicPr>
        <p:blipFill>
          <a:blip r:embed="rId6"/>
          <a:stretch/>
        </p:blipFill>
        <p:spPr>
          <a:xfrm>
            <a:off x="4793040" y="5622840"/>
            <a:ext cx="305280" cy="568080"/>
          </a:xfrm>
          <a:prstGeom prst="rect">
            <a:avLst/>
          </a:prstGeom>
          <a:ln w="0">
            <a:noFill/>
          </a:ln>
        </p:spPr>
      </p:pic>
      <p:sp>
        <p:nvSpPr>
          <p:cNvPr id="284" name="TextBox 14"/>
          <p:cNvSpPr/>
          <p:nvPr/>
        </p:nvSpPr>
        <p:spPr>
          <a:xfrm>
            <a:off x="3335040" y="6289560"/>
            <a:ext cx="6642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Start</a:t>
            </a:r>
            <a:endParaRPr b="0" lang="en-US" sz="1800" spc="-1" strike="noStrike">
              <a:latin typeface="Arial"/>
            </a:endParaRPr>
          </a:p>
        </p:txBody>
      </p:sp>
      <p:sp>
        <p:nvSpPr>
          <p:cNvPr id="285" name="TextBox 15"/>
          <p:cNvSpPr/>
          <p:nvPr/>
        </p:nvSpPr>
        <p:spPr>
          <a:xfrm>
            <a:off x="3985200" y="6277680"/>
            <a:ext cx="840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a:t>
            </a:r>
            <a:r>
              <a:rPr b="0" lang="en-US" sz="1800" spc="-1" strike="noStrike">
                <a:solidFill>
                  <a:srgbClr val="000000"/>
                </a:solidFill>
                <a:latin typeface="Arial"/>
                <a:ea typeface="SimSun"/>
              </a:rPr>
              <a:t>Staw”</a:t>
            </a:r>
            <a:endParaRPr b="0" lang="en-US" sz="1800" spc="-1" strike="noStrike">
              <a:latin typeface="Arial"/>
            </a:endParaRPr>
          </a:p>
        </p:txBody>
      </p:sp>
      <p:sp>
        <p:nvSpPr>
          <p:cNvPr id="286" name="TextBox 16"/>
          <p:cNvSpPr/>
          <p:nvPr/>
        </p:nvSpPr>
        <p:spPr>
          <a:xfrm>
            <a:off x="4704840" y="6265800"/>
            <a:ext cx="6886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a:t>
            </a:r>
            <a:r>
              <a:rPr b="0" lang="en-US" sz="1800" spc="-1" strike="noStrike">
                <a:solidFill>
                  <a:srgbClr val="000000"/>
                </a:solidFill>
                <a:latin typeface="Arial"/>
                <a:ea typeface="SimSun"/>
              </a:rPr>
              <a:t>Hat”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87" name="Picture 17" descr=""/>
          <p:cNvPicPr/>
          <p:nvPr/>
        </p:nvPicPr>
        <p:blipFill>
          <a:blip r:embed="rId1"/>
          <a:stretch/>
        </p:blipFill>
        <p:spPr>
          <a:xfrm>
            <a:off x="1533960" y="4462920"/>
            <a:ext cx="1885680" cy="1682280"/>
          </a:xfrm>
          <a:prstGeom prst="rect">
            <a:avLst/>
          </a:prstGeom>
          <a:ln w="0">
            <a:noFill/>
          </a:ln>
        </p:spPr>
      </p:pic>
      <p:sp>
        <p:nvSpPr>
          <p:cNvPr id="288"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Image captioning</a:t>
            </a:r>
            <a:endParaRPr b="0" lang="en-US" sz="3600" spc="-1" strike="noStrike">
              <a:solidFill>
                <a:srgbClr val="000000"/>
              </a:solidFill>
              <a:latin typeface="Arial"/>
            </a:endParaRPr>
          </a:p>
        </p:txBody>
      </p:sp>
      <p:sp>
        <p:nvSpPr>
          <p:cNvPr id="289"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Framework</a:t>
            </a:r>
            <a:endParaRPr b="0" lang="en-US" sz="2800" spc="-1" strike="noStrike">
              <a:solidFill>
                <a:srgbClr val="0000cc"/>
              </a:solidFill>
              <a:latin typeface="Arial"/>
            </a:endParaRPr>
          </a:p>
        </p:txBody>
      </p:sp>
      <p:pic>
        <p:nvPicPr>
          <p:cNvPr id="290" name="Picture 3" descr=""/>
          <p:cNvPicPr/>
          <p:nvPr/>
        </p:nvPicPr>
        <p:blipFill>
          <a:blip r:embed="rId2"/>
          <a:stretch/>
        </p:blipFill>
        <p:spPr>
          <a:xfrm>
            <a:off x="611640" y="1886400"/>
            <a:ext cx="935640" cy="4823640"/>
          </a:xfrm>
          <a:prstGeom prst="rect">
            <a:avLst/>
          </a:prstGeom>
          <a:ln w="0">
            <a:noFill/>
          </a:ln>
        </p:spPr>
      </p:pic>
      <p:pic>
        <p:nvPicPr>
          <p:cNvPr id="291" name="Picture 4" descr=""/>
          <p:cNvPicPr/>
          <p:nvPr/>
        </p:nvPicPr>
        <p:blipFill>
          <a:blip r:embed="rId3"/>
          <a:stretch/>
        </p:blipFill>
        <p:spPr>
          <a:xfrm>
            <a:off x="2842560" y="1720800"/>
            <a:ext cx="1473480" cy="1062000"/>
          </a:xfrm>
          <a:prstGeom prst="rect">
            <a:avLst/>
          </a:prstGeom>
          <a:ln w="0">
            <a:noFill/>
          </a:ln>
        </p:spPr>
      </p:pic>
      <p:sp>
        <p:nvSpPr>
          <p:cNvPr id="292" name="TextBox 5"/>
          <p:cNvSpPr/>
          <p:nvPr/>
        </p:nvSpPr>
        <p:spPr>
          <a:xfrm>
            <a:off x="4430520" y="1928160"/>
            <a:ext cx="12844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Test image</a:t>
            </a:r>
            <a:endParaRPr b="0" lang="en-US" sz="1800" spc="-1" strike="noStrike">
              <a:latin typeface="Arial"/>
            </a:endParaRPr>
          </a:p>
        </p:txBody>
      </p:sp>
      <p:sp>
        <p:nvSpPr>
          <p:cNvPr id="293" name="Rectangle 6"/>
          <p:cNvSpPr/>
          <p:nvPr/>
        </p:nvSpPr>
        <p:spPr>
          <a:xfrm>
            <a:off x="539640" y="6240600"/>
            <a:ext cx="1223640" cy="573480"/>
          </a:xfrm>
          <a:prstGeom prst="rect">
            <a:avLst/>
          </a:prstGeom>
          <a:solidFill>
            <a:schemeClr val="accent1">
              <a:alpha val="50000"/>
            </a:schemeClr>
          </a:solidFill>
          <a:ln w="9525">
            <a:solidFill>
              <a:srgbClr val="000000"/>
            </a:solidFill>
            <a:round/>
          </a:ln>
        </p:spPr>
        <p:style>
          <a:lnRef idx="0"/>
          <a:fillRef idx="0"/>
          <a:effectRef idx="0"/>
          <a:fontRef idx="minor"/>
        </p:style>
      </p:sp>
      <p:sp>
        <p:nvSpPr>
          <p:cNvPr id="294" name="TextBox 13"/>
          <p:cNvSpPr/>
          <p:nvPr/>
        </p:nvSpPr>
        <p:spPr>
          <a:xfrm>
            <a:off x="1877760" y="5927760"/>
            <a:ext cx="1336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ff0000"/>
                </a:solidFill>
                <a:latin typeface="Arial"/>
                <a:ea typeface="SimSun"/>
              </a:rPr>
              <a:t>Img feature</a:t>
            </a:r>
            <a:endParaRPr b="0" lang="en-US" sz="1800" spc="-1" strike="noStrike">
              <a:latin typeface="Arial"/>
            </a:endParaRPr>
          </a:p>
        </p:txBody>
      </p:sp>
      <p:sp>
        <p:nvSpPr>
          <p:cNvPr id="295" name="Straight Arrow Connector 19"/>
          <p:cNvSpPr/>
          <p:nvPr/>
        </p:nvSpPr>
        <p:spPr>
          <a:xfrm flipH="1">
            <a:off x="1547640" y="2061000"/>
            <a:ext cx="1294560" cy="360"/>
          </a:xfrm>
          <a:custGeom>
            <a:avLst/>
            <a:gdLst/>
            <a:ahLst/>
            <a:rect l="l" t="t" r="r" b="b"/>
            <a:pathLst>
              <a:path w="21600" h="21600">
                <a:moveTo>
                  <a:pt x="0" y="0"/>
                </a:moveTo>
                <a:lnTo>
                  <a:pt x="21600" y="21600"/>
                </a:lnTo>
              </a:path>
            </a:pathLst>
          </a:custGeom>
          <a:solidFill>
            <a:schemeClr val="accent1"/>
          </a:solidFill>
          <a:ln w="28575">
            <a:solidFill>
              <a:srgbClr val="000000"/>
            </a:solidFill>
            <a:round/>
            <a:tailEnd len="med" type="triangle" w="med"/>
          </a:ln>
        </p:spPr>
        <p:style>
          <a:lnRef idx="0"/>
          <a:fillRef idx="0"/>
          <a:effectRef idx="0"/>
          <a:fontRef idx="minor"/>
        </p:style>
      </p:sp>
      <p:pic>
        <p:nvPicPr>
          <p:cNvPr id="296" name="Picture 20" descr=""/>
          <p:cNvPicPr/>
          <p:nvPr/>
        </p:nvPicPr>
        <p:blipFill>
          <a:blip r:embed="rId4"/>
          <a:srcRect l="0" t="0" r="-1354" b="0"/>
          <a:stretch/>
        </p:blipFill>
        <p:spPr>
          <a:xfrm>
            <a:off x="3424680" y="3287160"/>
            <a:ext cx="1885680" cy="3028680"/>
          </a:xfrm>
          <a:prstGeom prst="rect">
            <a:avLst/>
          </a:prstGeom>
          <a:ln w="0">
            <a:noFill/>
          </a:ln>
        </p:spPr>
      </p:pic>
      <p:sp>
        <p:nvSpPr>
          <p:cNvPr id="297" name="TextBox 14"/>
          <p:cNvSpPr/>
          <p:nvPr/>
        </p:nvSpPr>
        <p:spPr>
          <a:xfrm>
            <a:off x="3335040" y="6289560"/>
            <a:ext cx="6642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Start</a:t>
            </a:r>
            <a:endParaRPr b="0" lang="en-US" sz="1800" spc="-1" strike="noStrike">
              <a:latin typeface="Arial"/>
            </a:endParaRPr>
          </a:p>
        </p:txBody>
      </p:sp>
      <p:sp>
        <p:nvSpPr>
          <p:cNvPr id="298" name="TextBox 15"/>
          <p:cNvSpPr/>
          <p:nvPr/>
        </p:nvSpPr>
        <p:spPr>
          <a:xfrm>
            <a:off x="3985200" y="6277680"/>
            <a:ext cx="840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a:t>
            </a:r>
            <a:r>
              <a:rPr b="0" lang="en-US" sz="1800" spc="-1" strike="noStrike">
                <a:solidFill>
                  <a:srgbClr val="000000"/>
                </a:solidFill>
                <a:latin typeface="Arial"/>
                <a:ea typeface="SimSun"/>
              </a:rPr>
              <a:t>Staw”</a:t>
            </a:r>
            <a:endParaRPr b="0" lang="en-US" sz="1800" spc="-1" strike="noStrike">
              <a:latin typeface="Arial"/>
            </a:endParaRPr>
          </a:p>
        </p:txBody>
      </p:sp>
      <p:sp>
        <p:nvSpPr>
          <p:cNvPr id="299" name="TextBox 16"/>
          <p:cNvSpPr/>
          <p:nvPr/>
        </p:nvSpPr>
        <p:spPr>
          <a:xfrm>
            <a:off x="4704840" y="6265800"/>
            <a:ext cx="6886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a:t>
            </a:r>
            <a:r>
              <a:rPr b="0" lang="en-US" sz="1800" spc="-1" strike="noStrike">
                <a:solidFill>
                  <a:srgbClr val="000000"/>
                </a:solidFill>
                <a:latin typeface="Arial"/>
                <a:ea typeface="SimSun"/>
              </a:rPr>
              <a:t>Hat”</a:t>
            </a:r>
            <a:endParaRPr b="0" lang="en-US" sz="1800" spc="-1" strike="noStrike">
              <a:latin typeface="Arial"/>
            </a:endParaRPr>
          </a:p>
        </p:txBody>
      </p:sp>
      <p:pic>
        <p:nvPicPr>
          <p:cNvPr id="300" name="Picture 7" descr=""/>
          <p:cNvPicPr/>
          <p:nvPr/>
        </p:nvPicPr>
        <p:blipFill>
          <a:blip r:embed="rId5"/>
          <a:stretch/>
        </p:blipFill>
        <p:spPr>
          <a:xfrm>
            <a:off x="5220000" y="3495600"/>
            <a:ext cx="3026880" cy="1449720"/>
          </a:xfrm>
          <a:prstGeom prst="rect">
            <a:avLst/>
          </a:prstGeom>
          <a:ln w="0">
            <a:noFill/>
          </a:ln>
        </p:spPr>
      </p:pic>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1"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Example: Image captioning</a:t>
            </a:r>
            <a:endParaRPr b="0" lang="en-US" sz="3600" spc="-1" strike="noStrike">
              <a:solidFill>
                <a:srgbClr val="000000"/>
              </a:solidFill>
              <a:latin typeface="Arial"/>
            </a:endParaRPr>
          </a:p>
        </p:txBody>
      </p:sp>
      <p:sp>
        <p:nvSpPr>
          <p:cNvPr id="302"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Results</a:t>
            </a:r>
            <a:endParaRPr b="0" lang="en-US" sz="2800" spc="-1" strike="noStrike">
              <a:solidFill>
                <a:srgbClr val="0000cc"/>
              </a:solidFill>
              <a:latin typeface="Arial"/>
            </a:endParaRPr>
          </a:p>
        </p:txBody>
      </p:sp>
      <p:pic>
        <p:nvPicPr>
          <p:cNvPr id="303" name="Picture 3" descr=""/>
          <p:cNvPicPr/>
          <p:nvPr/>
        </p:nvPicPr>
        <p:blipFill>
          <a:blip r:embed="rId1"/>
          <a:stretch/>
        </p:blipFill>
        <p:spPr>
          <a:xfrm>
            <a:off x="827640" y="2074320"/>
            <a:ext cx="7380000" cy="4165920"/>
          </a:xfrm>
          <a:prstGeom prst="rect">
            <a:avLst/>
          </a:prstGeom>
          <a:ln w="0">
            <a:noFill/>
          </a:ln>
        </p:spPr>
      </p:pic>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4" name="Content Placeholder 2"/>
          <p:cNvSpPr txBox="1"/>
          <p:nvPr/>
        </p:nvSpPr>
        <p:spPr>
          <a:xfrm>
            <a:off x="268200" y="1363680"/>
            <a:ext cx="88398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Multiply the same matrix at each time step during forward propagation</a:t>
            </a: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tabLst>
                <a:tab algn="l" pos="0"/>
              </a:tabLst>
            </a:pPr>
            <a:endParaRPr b="0" lang="en-US" sz="28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tabLst>
                <a:tab algn="l" pos="0"/>
              </a:tabLst>
            </a:pPr>
            <a:r>
              <a:rPr b="0" lang="en-US" sz="2800" spc="-1" strike="noStrike">
                <a:solidFill>
                  <a:srgbClr val="0000cc"/>
                </a:solidFill>
                <a:latin typeface="Calisto MT"/>
              </a:rPr>
              <a:t>Ideally inputs from many time steps ago can modify output </a:t>
            </a:r>
            <a:r>
              <a:rPr b="0" i="1" lang="en-US" sz="2800" spc="-1" strike="noStrike">
                <a:solidFill>
                  <a:srgbClr val="0000cc"/>
                </a:solidFill>
                <a:latin typeface="Calisto MT"/>
              </a:rPr>
              <a:t>y</a:t>
            </a:r>
            <a:endParaRPr b="0" lang="en-US" sz="2800" spc="-1" strike="noStrike">
              <a:solidFill>
                <a:srgbClr val="0000cc"/>
              </a:solidFill>
              <a:latin typeface="Arial"/>
            </a:endParaRPr>
          </a:p>
        </p:txBody>
      </p:sp>
      <p:pic>
        <p:nvPicPr>
          <p:cNvPr id="305" name="Picture 4" descr=""/>
          <p:cNvPicPr/>
          <p:nvPr/>
        </p:nvPicPr>
        <p:blipFill>
          <a:blip r:embed="rId1"/>
          <a:stretch/>
        </p:blipFill>
        <p:spPr>
          <a:xfrm>
            <a:off x="4212000" y="1879200"/>
            <a:ext cx="3702960" cy="1851480"/>
          </a:xfrm>
          <a:prstGeom prst="rect">
            <a:avLst/>
          </a:prstGeom>
          <a:ln w="0">
            <a:noFill/>
          </a:ln>
        </p:spPr>
      </p:pic>
      <p:sp>
        <p:nvSpPr>
          <p:cNvPr id="306"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Problem with RNN: training RNN is hard</a:t>
            </a:r>
            <a:endParaRPr b="0" lang="en-US" sz="3600" spc="-1" strike="noStrike">
              <a:solidFill>
                <a:srgbClr val="000000"/>
              </a:solidFill>
              <a:latin typeface="Arial"/>
            </a:endParaRPr>
          </a:p>
        </p:txBody>
      </p:sp>
      <p:pic>
        <p:nvPicPr>
          <p:cNvPr id="307" name="Picture 2" descr=""/>
          <p:cNvPicPr/>
          <p:nvPr/>
        </p:nvPicPr>
        <p:blipFill>
          <a:blip r:embed="rId2"/>
          <a:stretch/>
        </p:blipFill>
        <p:spPr>
          <a:xfrm>
            <a:off x="3060000" y="4570560"/>
            <a:ext cx="3702960" cy="1946880"/>
          </a:xfrm>
          <a:prstGeom prst="rect">
            <a:avLst/>
          </a:prstGeom>
          <a:ln w="0">
            <a:noFill/>
          </a:ln>
        </p:spPr>
      </p:pic>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08" name="Title 1"/>
          <p:cNvSpPr txBox="1"/>
          <p:nvPr/>
        </p:nvSpPr>
        <p:spPr>
          <a:xfrm>
            <a:off x="79920" y="332640"/>
            <a:ext cx="89838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The vanishing/exploding gradient problem</a:t>
            </a:r>
            <a:endParaRPr b="0" lang="en-US" sz="3600" spc="-1" strike="noStrike">
              <a:solidFill>
                <a:srgbClr val="000000"/>
              </a:solidFill>
              <a:latin typeface="Arial"/>
            </a:endParaRPr>
          </a:p>
        </p:txBody>
      </p:sp>
      <p:sp>
        <p:nvSpPr>
          <p:cNvPr id="309"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Multiply the same matrix at each time step during backprop</a:t>
            </a: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When the gradients become too large or too small and make it difficult to model long-range dependencies (10 time-steps or more) in the structure of the input dataset.</a:t>
            </a: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p:txBody>
      </p:sp>
      <p:pic>
        <p:nvPicPr>
          <p:cNvPr id="310" name="Picture 3" descr=""/>
          <p:cNvPicPr/>
          <p:nvPr/>
        </p:nvPicPr>
        <p:blipFill>
          <a:blip r:embed="rId1"/>
          <a:stretch/>
        </p:blipFill>
        <p:spPr>
          <a:xfrm>
            <a:off x="3636000" y="1772640"/>
            <a:ext cx="4647960" cy="2704680"/>
          </a:xfrm>
          <a:prstGeom prst="rect">
            <a:avLst/>
          </a:prstGeom>
          <a:ln w="0">
            <a:noFill/>
          </a:ln>
        </p:spPr>
      </p:pic>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1"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Consider a similar but simpler RNN formulation</a:t>
            </a: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Total error is the sum of each error at time steps t</a:t>
            </a: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Chain rule</a:t>
            </a:r>
            <a:endParaRPr b="0" lang="en-US" sz="2800" spc="-1" strike="noStrike">
              <a:solidFill>
                <a:srgbClr val="0000cc"/>
              </a:solidFill>
              <a:latin typeface="Arial"/>
            </a:endParaRPr>
          </a:p>
        </p:txBody>
      </p:sp>
      <p:sp>
        <p:nvSpPr>
          <p:cNvPr id="312"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Gradient in RNN</a:t>
            </a:r>
            <a:endParaRPr b="0" lang="en-US" sz="3600" spc="-1" strike="noStrike">
              <a:solidFill>
                <a:srgbClr val="000000"/>
              </a:solidFill>
              <a:latin typeface="Arial"/>
            </a:endParaRPr>
          </a:p>
        </p:txBody>
      </p:sp>
      <p:pic>
        <p:nvPicPr>
          <p:cNvPr id="313" name="Picture 3" descr=""/>
          <p:cNvPicPr/>
          <p:nvPr/>
        </p:nvPicPr>
        <p:blipFill>
          <a:blip r:embed="rId1"/>
          <a:stretch/>
        </p:blipFill>
        <p:spPr>
          <a:xfrm>
            <a:off x="827640" y="2277000"/>
            <a:ext cx="4425120" cy="1049760"/>
          </a:xfrm>
          <a:prstGeom prst="rect">
            <a:avLst/>
          </a:prstGeom>
          <a:ln w="0">
            <a:noFill/>
          </a:ln>
        </p:spPr>
      </p:pic>
      <p:pic>
        <p:nvPicPr>
          <p:cNvPr id="314" name="Picture 4" descr=""/>
          <p:cNvPicPr/>
          <p:nvPr/>
        </p:nvPicPr>
        <p:blipFill>
          <a:blip r:embed="rId2"/>
          <a:stretch/>
        </p:blipFill>
        <p:spPr>
          <a:xfrm>
            <a:off x="5652000" y="1668960"/>
            <a:ext cx="3024000" cy="1759680"/>
          </a:xfrm>
          <a:prstGeom prst="rect">
            <a:avLst/>
          </a:prstGeom>
          <a:ln w="0">
            <a:noFill/>
          </a:ln>
        </p:spPr>
      </p:pic>
      <p:pic>
        <p:nvPicPr>
          <p:cNvPr id="315" name="Picture 5" descr=""/>
          <p:cNvPicPr/>
          <p:nvPr/>
        </p:nvPicPr>
        <p:blipFill>
          <a:blip r:embed="rId3"/>
          <a:stretch/>
        </p:blipFill>
        <p:spPr>
          <a:xfrm>
            <a:off x="1115640" y="5464080"/>
            <a:ext cx="5246640" cy="1081440"/>
          </a:xfrm>
          <a:prstGeom prst="rect">
            <a:avLst/>
          </a:prstGeom>
          <a:ln w="0">
            <a:noFill/>
          </a:ln>
        </p:spPr>
      </p:pic>
      <p:pic>
        <p:nvPicPr>
          <p:cNvPr id="316" name="Picture 6" descr=""/>
          <p:cNvPicPr/>
          <p:nvPr/>
        </p:nvPicPr>
        <p:blipFill>
          <a:blip r:embed="rId4"/>
          <a:stretch/>
        </p:blipFill>
        <p:spPr>
          <a:xfrm>
            <a:off x="2338560" y="3954240"/>
            <a:ext cx="2914200" cy="1007640"/>
          </a:xfrm>
          <a:prstGeom prst="rect">
            <a:avLst/>
          </a:prstGeom>
          <a:ln w="0">
            <a:noFill/>
          </a:ln>
        </p:spPr>
      </p:pic>
      <p:sp>
        <p:nvSpPr>
          <p:cNvPr id="317" name="Rectangle: Rounded Corners 7"/>
          <p:cNvSpPr/>
          <p:nvPr/>
        </p:nvSpPr>
        <p:spPr>
          <a:xfrm>
            <a:off x="4638960" y="5373360"/>
            <a:ext cx="613800" cy="1172160"/>
          </a:xfrm>
          <a:prstGeom prst="roundRect">
            <a:avLst>
              <a:gd name="adj" fmla="val 16667"/>
            </a:avLst>
          </a:prstGeom>
          <a:noFill/>
          <a:ln w="28575">
            <a:solidFill>
              <a:srgbClr val="00cc99"/>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8"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Gradient in RNN</a:t>
            </a:r>
            <a:endParaRPr b="0" lang="en-US" sz="3600" spc="-1" strike="noStrike">
              <a:solidFill>
                <a:srgbClr val="000000"/>
              </a:solidFill>
              <a:latin typeface="Arial"/>
            </a:endParaRPr>
          </a:p>
        </p:txBody>
      </p:sp>
      <p:sp>
        <p:nvSpPr>
          <p:cNvPr id="319"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The gradient is a Jacobian matrix</a:t>
            </a: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Analyzed the norm of Jacobian</a:t>
            </a: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This can become very small or very large quickly [Bengio et al. 1994]</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Vanishing/Exploding gradient</a:t>
            </a:r>
            <a:endParaRPr b="0" lang="en-US" sz="2400" spc="-1" strike="noStrike">
              <a:solidFill>
                <a:srgbClr val="0000cc"/>
              </a:solidFill>
              <a:latin typeface="Arial"/>
            </a:endParaRPr>
          </a:p>
        </p:txBody>
      </p:sp>
      <p:pic>
        <p:nvPicPr>
          <p:cNvPr id="320" name="Picture 3" descr=""/>
          <p:cNvPicPr/>
          <p:nvPr/>
        </p:nvPicPr>
        <p:blipFill>
          <a:blip r:embed="rId1"/>
          <a:stretch/>
        </p:blipFill>
        <p:spPr>
          <a:xfrm>
            <a:off x="1891080" y="1923840"/>
            <a:ext cx="2736000" cy="1009440"/>
          </a:xfrm>
          <a:prstGeom prst="rect">
            <a:avLst/>
          </a:prstGeom>
          <a:ln w="0">
            <a:noFill/>
          </a:ln>
        </p:spPr>
      </p:pic>
      <p:pic>
        <p:nvPicPr>
          <p:cNvPr id="321" name="Picture 4" descr=""/>
          <p:cNvPicPr/>
          <p:nvPr/>
        </p:nvPicPr>
        <p:blipFill>
          <a:blip r:embed="rId2"/>
          <a:stretch/>
        </p:blipFill>
        <p:spPr>
          <a:xfrm>
            <a:off x="1547640" y="4147560"/>
            <a:ext cx="4481640" cy="916200"/>
          </a:xfrm>
          <a:prstGeom prst="rect">
            <a:avLst/>
          </a:prstGeom>
          <a:ln w="0">
            <a:noFill/>
          </a:ln>
        </p:spPr>
      </p:pic>
      <p:sp>
        <p:nvSpPr>
          <p:cNvPr id="322" name="Arrow: Right 5"/>
          <p:cNvSpPr/>
          <p:nvPr/>
        </p:nvSpPr>
        <p:spPr>
          <a:xfrm>
            <a:off x="171360" y="5880600"/>
            <a:ext cx="647640" cy="359640"/>
          </a:xfrm>
          <a:prstGeom prst="rightArrow">
            <a:avLst>
              <a:gd name="adj1" fmla="val 50000"/>
              <a:gd name="adj2" fmla="val 50000"/>
            </a:avLst>
          </a:prstGeom>
          <a:solidFill>
            <a:schemeClr val="accent1"/>
          </a:solidFill>
          <a:ln w="9525">
            <a:noFill/>
          </a:ln>
        </p:spPr>
        <p:style>
          <a:lnRef idx="0"/>
          <a:fillRef idx="0"/>
          <a:effectRef idx="0"/>
          <a:fontRef idx="minor"/>
        </p:style>
      </p:sp>
      <p:pic>
        <p:nvPicPr>
          <p:cNvPr id="323" name="Picture 6" descr=""/>
          <p:cNvPicPr/>
          <p:nvPr/>
        </p:nvPicPr>
        <p:blipFill>
          <a:blip r:embed="rId3"/>
          <a:stretch/>
        </p:blipFill>
        <p:spPr>
          <a:xfrm>
            <a:off x="1494000" y="3502440"/>
            <a:ext cx="4589280" cy="644760"/>
          </a:xfrm>
          <a:prstGeom prst="rect">
            <a:avLst/>
          </a:prstGeom>
          <a:ln w="0">
            <a:noFill/>
          </a:ln>
        </p:spPr>
      </p:pic>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4"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Why is vanishing gradient a problem?</a:t>
            </a:r>
            <a:endParaRPr b="0" lang="en-US" sz="3600" spc="-1" strike="noStrike">
              <a:solidFill>
                <a:srgbClr val="000000"/>
              </a:solidFill>
              <a:latin typeface="Arial"/>
            </a:endParaRPr>
          </a:p>
        </p:txBody>
      </p:sp>
      <p:sp>
        <p:nvSpPr>
          <p:cNvPr id="325"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The error at a time step ideally can tell a previous time step from many steps away to change during backprop</a:t>
            </a: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Example:</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a:t>
            </a:r>
            <a:r>
              <a:rPr b="0" lang="en-US" sz="2400" spc="-1" strike="noStrike">
                <a:solidFill>
                  <a:srgbClr val="0000cc"/>
                </a:solidFill>
                <a:latin typeface="Calisto MT"/>
              </a:rPr>
              <a:t>Jane walked into the room. John walked in too. It was late in the day. Jane said hi to ____”</a:t>
            </a:r>
            <a:endParaRPr b="0" lang="en-US" sz="2400" spc="-1" strike="noStrike">
              <a:solidFill>
                <a:srgbClr val="0000cc"/>
              </a:solidFill>
              <a:latin typeface="Arial"/>
            </a:endParaRPr>
          </a:p>
        </p:txBody>
      </p:sp>
      <p:pic>
        <p:nvPicPr>
          <p:cNvPr id="326" name="Picture 3" descr=""/>
          <p:cNvPicPr/>
          <p:nvPr/>
        </p:nvPicPr>
        <p:blipFill>
          <a:blip r:embed="rId1"/>
          <a:stretch/>
        </p:blipFill>
        <p:spPr>
          <a:xfrm>
            <a:off x="2699640" y="2421000"/>
            <a:ext cx="4036320" cy="2312280"/>
          </a:xfrm>
          <a:prstGeom prst="rect">
            <a:avLst/>
          </a:prstGeom>
          <a:ln w="0">
            <a:noFill/>
          </a:ln>
        </p:spPr>
      </p:pic>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7" name="Title 1"/>
          <p:cNvSpPr txBox="1"/>
          <p:nvPr/>
        </p:nvSpPr>
        <p:spPr>
          <a:xfrm>
            <a:off x="20880" y="274680"/>
            <a:ext cx="91998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Solve vanishing/exploding gradient problem</a:t>
            </a:r>
            <a:endParaRPr b="0" lang="en-US" sz="3600" spc="-1" strike="noStrike">
              <a:solidFill>
                <a:srgbClr val="000000"/>
              </a:solidFill>
              <a:latin typeface="Arial"/>
            </a:endParaRPr>
          </a:p>
        </p:txBody>
      </p:sp>
      <p:sp>
        <p:nvSpPr>
          <p:cNvPr id="328"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Exploding gradient: </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Gradient clipping</a:t>
            </a:r>
            <a:endParaRPr b="0" lang="en-US" sz="2400" spc="-1" strike="noStrike">
              <a:solidFill>
                <a:srgbClr val="0000cc"/>
              </a:solidFill>
              <a:latin typeface="Arial"/>
            </a:endParaRPr>
          </a:p>
          <a:p>
            <a:pPr>
              <a:lnSpc>
                <a:spcPct val="100000"/>
              </a:lnSpc>
              <a:spcBef>
                <a:spcPts val="561"/>
              </a:spcBef>
            </a:pPr>
            <a:endParaRPr b="0" lang="en-US" sz="24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Vanishing gradient: </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Initialization + Relus</a:t>
            </a:r>
            <a:endParaRPr b="0" lang="en-US" sz="24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LSTM</a:t>
            </a:r>
            <a:endParaRPr b="0" lang="en-US" sz="24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29"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From RNN to LSTM</a:t>
            </a:r>
            <a:endParaRPr b="0" lang="en-US" sz="3600" spc="-1" strike="noStrike">
              <a:solidFill>
                <a:srgbClr val="000000"/>
              </a:solidFill>
              <a:latin typeface="Arial"/>
            </a:endParaRPr>
          </a:p>
        </p:txBody>
      </p:sp>
      <p:sp>
        <p:nvSpPr>
          <p:cNvPr id="330"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RNN</a:t>
            </a: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a:lnSpc>
                <a:spcPct val="100000"/>
              </a:lnSpc>
              <a:spcBef>
                <a:spcPts val="561"/>
              </a:spcBef>
            </a:pPr>
            <a:endParaRPr b="0" lang="en-US" sz="28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LSTM</a:t>
            </a:r>
            <a:endParaRPr b="0" lang="en-US" sz="2800" spc="-1" strike="noStrike">
              <a:solidFill>
                <a:srgbClr val="0000cc"/>
              </a:solidFill>
              <a:latin typeface="Arial"/>
            </a:endParaRPr>
          </a:p>
        </p:txBody>
      </p:sp>
      <p:pic>
        <p:nvPicPr>
          <p:cNvPr id="331" name="Picture 2" descr="https://colah.github.io/posts/2015-08-Understanding-LSTMs/img/LSTM3-SimpleRNN.png"/>
          <p:cNvPicPr/>
          <p:nvPr/>
        </p:nvPicPr>
        <p:blipFill>
          <a:blip r:embed="rId1"/>
          <a:stretch/>
        </p:blipFill>
        <p:spPr>
          <a:xfrm>
            <a:off x="1484280" y="1363680"/>
            <a:ext cx="6238800" cy="2334960"/>
          </a:xfrm>
          <a:prstGeom prst="rect">
            <a:avLst/>
          </a:prstGeom>
          <a:ln w="0">
            <a:noFill/>
          </a:ln>
        </p:spPr>
      </p:pic>
      <p:pic>
        <p:nvPicPr>
          <p:cNvPr id="332" name="Picture 4" descr="A LSTM neural network."/>
          <p:cNvPicPr/>
          <p:nvPr/>
        </p:nvPicPr>
        <p:blipFill>
          <a:blip r:embed="rId2"/>
          <a:stretch/>
        </p:blipFill>
        <p:spPr>
          <a:xfrm>
            <a:off x="1710000" y="4120920"/>
            <a:ext cx="6215400" cy="2334960"/>
          </a:xfrm>
          <a:prstGeom prst="rect">
            <a:avLst/>
          </a:prstGeom>
          <a:ln w="0">
            <a:noFill/>
          </a:ln>
        </p:spPr>
      </p:pic>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7" name="标题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Lost in Time</a:t>
            </a:r>
            <a:endParaRPr b="0" lang="en-US" sz="3600" spc="-1" strike="noStrike">
              <a:solidFill>
                <a:srgbClr val="000000"/>
              </a:solidFill>
              <a:latin typeface="Arial"/>
            </a:endParaRPr>
          </a:p>
        </p:txBody>
      </p:sp>
      <p:sp>
        <p:nvSpPr>
          <p:cNvPr id="58" name="内容占位符 2"/>
          <p:cNvSpPr txBox="1"/>
          <p:nvPr/>
        </p:nvSpPr>
        <p:spPr>
          <a:xfrm>
            <a:off x="165240" y="1212840"/>
            <a:ext cx="8726040" cy="5159160"/>
          </a:xfrm>
          <a:prstGeom prst="rect">
            <a:avLst/>
          </a:prstGeom>
          <a:noFill/>
          <a:ln w="0">
            <a:noFill/>
          </a:ln>
        </p:spPr>
        <p:txBody>
          <a:bodyPr>
            <a:noAutofit/>
          </a:bodyPr>
          <a:p>
            <a:pPr marL="343080" indent="-342720">
              <a:lnSpc>
                <a:spcPct val="100000"/>
              </a:lnSpc>
              <a:spcBef>
                <a:spcPts val="561"/>
              </a:spcBef>
              <a:spcAft>
                <a:spcPts val="601"/>
              </a:spcAft>
              <a:buClr>
                <a:srgbClr val="0000cc"/>
              </a:buClr>
              <a:buSzPct val="80000"/>
              <a:buFont typeface="Wingdings" charset="2"/>
              <a:buChar char=""/>
            </a:pPr>
            <a:r>
              <a:rPr b="0" lang="en-US" sz="2800" spc="-1" strike="noStrike">
                <a:solidFill>
                  <a:srgbClr val="3333cc"/>
                </a:solidFill>
                <a:latin typeface="Calisto MT"/>
                <a:ea typeface="MS Mincho"/>
              </a:rPr>
              <a:t>Limitation of many classification tools (MLP, SVM)</a:t>
            </a:r>
            <a:endParaRPr b="0" lang="en-US" sz="2800" spc="-1" strike="noStrike">
              <a:solidFill>
                <a:srgbClr val="0000cc"/>
              </a:solidFill>
              <a:latin typeface="Arial"/>
            </a:endParaRPr>
          </a:p>
          <a:p>
            <a:pPr lvl="1" marL="743040" indent="-285480">
              <a:lnSpc>
                <a:spcPct val="100000"/>
              </a:lnSpc>
              <a:spcBef>
                <a:spcPts val="479"/>
              </a:spcBef>
              <a:spcAft>
                <a:spcPts val="601"/>
              </a:spcAft>
              <a:buClr>
                <a:srgbClr val="ff0000"/>
              </a:buClr>
              <a:buSzPct val="80000"/>
              <a:buFont typeface="Wingdings" charset="2"/>
              <a:buChar char=""/>
            </a:pPr>
            <a:r>
              <a:rPr b="0" lang="en-US" sz="2400" spc="-1" strike="noStrike">
                <a:solidFill>
                  <a:srgbClr val="3333cc"/>
                </a:solidFill>
                <a:latin typeface="Calisto MT"/>
                <a:ea typeface="MS Mincho"/>
              </a:rPr>
              <a:t> </a:t>
            </a:r>
            <a:r>
              <a:rPr b="0" lang="en-US" sz="2400" spc="-1" strike="noStrike">
                <a:solidFill>
                  <a:srgbClr val="3333cc"/>
                </a:solidFill>
                <a:latin typeface="Calisto MT"/>
                <a:ea typeface="MS Mincho"/>
              </a:rPr>
              <a:t>assuming the data is independent</a:t>
            </a:r>
            <a:endParaRPr b="0" lang="en-US" sz="2400" spc="-1" strike="noStrike">
              <a:solidFill>
                <a:srgbClr val="0000cc"/>
              </a:solidFill>
              <a:latin typeface="Arial"/>
            </a:endParaRPr>
          </a:p>
          <a:p>
            <a:pPr lvl="1" marL="743040" indent="-285480">
              <a:lnSpc>
                <a:spcPct val="100000"/>
              </a:lnSpc>
              <a:spcBef>
                <a:spcPts val="479"/>
              </a:spcBef>
              <a:spcAft>
                <a:spcPts val="601"/>
              </a:spcAft>
              <a:buClr>
                <a:srgbClr val="ff0000"/>
              </a:buClr>
              <a:buSzPct val="80000"/>
              <a:buFont typeface="Wingdings" charset="2"/>
              <a:buChar char=""/>
            </a:pPr>
            <a:r>
              <a:rPr b="0" lang="en-US" sz="2400" spc="-1" strike="noStrike">
                <a:solidFill>
                  <a:srgbClr val="3333cc"/>
                </a:solidFill>
                <a:latin typeface="Calisto MT"/>
                <a:ea typeface="MS Mincho"/>
              </a:rPr>
              <a:t> </a:t>
            </a:r>
            <a:r>
              <a:rPr b="0" lang="en-US" sz="2400" spc="-1" strike="noStrike">
                <a:solidFill>
                  <a:srgbClr val="3333cc"/>
                </a:solidFill>
                <a:latin typeface="Calisto MT"/>
                <a:ea typeface="MS Mincho"/>
              </a:rPr>
              <a:t>cannot capture long-range time dependencies.</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Sliding window techniques:</a:t>
            </a:r>
            <a:endParaRPr b="0" lang="en-US" sz="24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capture the time dynamic by a sliding window of the input (e.g., the previous, current, and next input together as a single input vector).</a:t>
            </a:r>
            <a:endParaRPr b="0" lang="en-US" sz="20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MS Mincho"/>
              </a:rPr>
              <a:t>limited window width, fail to capture any effects large than the fixed window size.</a:t>
            </a:r>
            <a:endParaRPr b="0" lang="en-US" sz="20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How can we deal with sequences and time-series data?</a:t>
            </a:r>
            <a:endParaRPr b="0" lang="en-US" sz="2400" spc="-1" strike="noStrike">
              <a:solidFill>
                <a:srgbClr val="0000cc"/>
              </a:solidFill>
              <a:latin typeface="Arial"/>
            </a:endParaRPr>
          </a:p>
          <a:p>
            <a:pPr>
              <a:lnSpc>
                <a:spcPct val="100000"/>
              </a:lnSpc>
              <a:spcBef>
                <a:spcPts val="479"/>
              </a:spcBef>
              <a:spcAft>
                <a:spcPts val="601"/>
              </a:spcAft>
            </a:pPr>
            <a:endParaRPr b="0" lang="en-US" sz="2400" spc="-1" strike="noStrike">
              <a:solidFill>
                <a:srgbClr val="0000cc"/>
              </a:solidFill>
              <a:latin typeface="Arial"/>
            </a:endParaRPr>
          </a:p>
          <a:p>
            <a:pPr>
              <a:lnSpc>
                <a:spcPct val="100000"/>
              </a:lnSpc>
              <a:spcBef>
                <a:spcPts val="400"/>
              </a:spcBef>
            </a:pPr>
            <a:endParaRPr b="0" lang="en-US" sz="2400" spc="-1" strike="noStrike">
              <a:solidFill>
                <a:srgbClr val="0000cc"/>
              </a:solidFill>
              <a:latin typeface="Arial"/>
            </a:endParaRPr>
          </a:p>
          <a:p>
            <a:pPr>
              <a:lnSpc>
                <a:spcPct val="100000"/>
              </a:lnSpc>
              <a:spcBef>
                <a:spcPts val="400"/>
              </a:spcBef>
            </a:pPr>
            <a:endParaRPr b="0" lang="en-US" sz="24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     </a:t>
            </a:r>
            <a:endParaRPr b="0" lang="en-US" sz="2000" spc="-1" strike="noStrike">
              <a:solidFill>
                <a:srgbClr val="0000cc"/>
              </a:solidFill>
              <a:latin typeface="Arial"/>
            </a:endParaRPr>
          </a:p>
          <a:p>
            <a:pPr>
              <a:lnSpc>
                <a:spcPct val="100000"/>
              </a:lnSpc>
              <a:spcBef>
                <a:spcPts val="561"/>
              </a:spcBef>
              <a:tabLst>
                <a:tab algn="l" pos="0"/>
              </a:tabLst>
            </a:pPr>
            <a:endParaRPr b="0" lang="en-US" sz="2000" spc="-1" strike="noStrike">
              <a:solidFill>
                <a:srgbClr val="0000cc"/>
              </a:solidFill>
              <a:latin typeface="Arial"/>
            </a:endParaRPr>
          </a:p>
          <a:p>
            <a:pPr marL="457200">
              <a:lnSpc>
                <a:spcPct val="100000"/>
              </a:lnSpc>
              <a:spcBef>
                <a:spcPts val="400"/>
              </a:spcBef>
              <a:tabLst>
                <a:tab algn="l" pos="0"/>
              </a:tabLst>
            </a:pPr>
            <a:endParaRPr b="0" lang="en-US" sz="20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标题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Long-Sort-Term Memory Networks </a:t>
            </a:r>
            <a:endParaRPr b="0" lang="en-US" sz="3600" spc="-1" strike="noStrike">
              <a:solidFill>
                <a:srgbClr val="000000"/>
              </a:solidFill>
              <a:latin typeface="Arial"/>
            </a:endParaRPr>
          </a:p>
        </p:txBody>
      </p:sp>
      <p:sp>
        <p:nvSpPr>
          <p:cNvPr id="334" name="内容占位符 2"/>
          <p:cNvSpPr txBox="1"/>
          <p:nvPr/>
        </p:nvSpPr>
        <p:spPr>
          <a:xfrm>
            <a:off x="174600" y="1281240"/>
            <a:ext cx="8764200" cy="5159160"/>
          </a:xfrm>
          <a:prstGeom prst="rect">
            <a:avLst/>
          </a:prstGeom>
          <a:noFill/>
          <a:ln w="0">
            <a:noFill/>
          </a:ln>
        </p:spPr>
        <p:txBody>
          <a:bodyPr>
            <a:noAutofit/>
          </a:bodyPr>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Introduced in 1997 by Hochreiter and Schmidhuber.</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Commonly used variation of RNNs.</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Main components of the LSTM:</a:t>
            </a:r>
            <a:endParaRPr b="0" lang="en-US" sz="2400" spc="-1" strike="noStrike">
              <a:solidFill>
                <a:srgbClr val="0000cc"/>
              </a:solidFill>
              <a:latin typeface="Arial"/>
            </a:endParaRPr>
          </a:p>
          <a:p>
            <a:pPr lvl="1" marL="743040" indent="-285480">
              <a:lnSpc>
                <a:spcPct val="100000"/>
              </a:lnSpc>
              <a:spcBef>
                <a:spcPts val="479"/>
              </a:spcBef>
              <a:spcAft>
                <a:spcPts val="601"/>
              </a:spcAft>
              <a:buClr>
                <a:srgbClr val="ff0000"/>
              </a:buClr>
              <a:buSzPct val="80000"/>
              <a:buFont typeface="Wingdings" charset="2"/>
              <a:buChar char=""/>
            </a:pPr>
            <a:r>
              <a:rPr b="0" lang="en-US" sz="2400" spc="-1" strike="noStrike">
                <a:solidFill>
                  <a:srgbClr val="3333cc"/>
                </a:solidFill>
                <a:latin typeface="Calisto MT"/>
                <a:ea typeface="MS Mincho"/>
              </a:rPr>
              <a:t>CELL</a:t>
            </a:r>
            <a:endParaRPr b="0" lang="en-US" sz="2400" spc="-1" strike="noStrike">
              <a:solidFill>
                <a:srgbClr val="0000cc"/>
              </a:solidFill>
              <a:latin typeface="Arial"/>
            </a:endParaRPr>
          </a:p>
          <a:p>
            <a:pPr lvl="1" marL="743040" indent="-285480">
              <a:lnSpc>
                <a:spcPct val="100000"/>
              </a:lnSpc>
              <a:spcBef>
                <a:spcPts val="479"/>
              </a:spcBef>
              <a:spcAft>
                <a:spcPts val="601"/>
              </a:spcAft>
              <a:buClr>
                <a:srgbClr val="ff0000"/>
              </a:buClr>
              <a:buSzPct val="80000"/>
              <a:buFont typeface="Wingdings" charset="2"/>
              <a:buChar char=""/>
            </a:pPr>
            <a:r>
              <a:rPr b="0" lang="en-US" sz="2400" spc="-1" strike="noStrike">
                <a:solidFill>
                  <a:srgbClr val="3333cc"/>
                </a:solidFill>
                <a:latin typeface="Calisto MT"/>
                <a:ea typeface="MS Mincho"/>
              </a:rPr>
              <a:t>GATES </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宋体"/>
              </a:rPr>
              <a:t>Advantages:</a:t>
            </a:r>
            <a:endParaRPr b="0" lang="en-US" sz="24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宋体"/>
              </a:rPr>
              <a:t>Prevent the vanishing (and exploding) gradient problem</a:t>
            </a:r>
            <a:endParaRPr b="0" lang="en-US" sz="2000" spc="-1" strike="noStrike">
              <a:solidFill>
                <a:srgbClr val="0000cc"/>
              </a:solidFill>
              <a:latin typeface="Arial"/>
            </a:endParaRPr>
          </a:p>
          <a:p>
            <a:pPr lvl="1" marL="743040" indent="-285480">
              <a:lnSpc>
                <a:spcPct val="100000"/>
              </a:lnSpc>
              <a:spcBef>
                <a:spcPts val="400"/>
              </a:spcBef>
              <a:spcAft>
                <a:spcPts val="601"/>
              </a:spcAft>
              <a:buClr>
                <a:srgbClr val="ff0000"/>
              </a:buClr>
              <a:buSzPct val="80000"/>
              <a:buFont typeface="Wingdings" charset="2"/>
              <a:buChar char=""/>
            </a:pPr>
            <a:r>
              <a:rPr b="0" lang="en-US" sz="2000" spc="-1" strike="noStrike">
                <a:solidFill>
                  <a:srgbClr val="3333cc"/>
                </a:solidFill>
                <a:latin typeface="Calisto MT"/>
                <a:ea typeface="宋体"/>
              </a:rPr>
              <a:t>Learn information from long sequences.</a:t>
            </a:r>
            <a:endParaRPr b="0" lang="en-US" sz="2000" spc="-1" strike="noStrike">
              <a:solidFill>
                <a:srgbClr val="0000cc"/>
              </a:solidFill>
              <a:latin typeface="Arial"/>
            </a:endParaRPr>
          </a:p>
          <a:p>
            <a:pPr>
              <a:lnSpc>
                <a:spcPct val="100000"/>
              </a:lnSpc>
              <a:spcBef>
                <a:spcPts val="400"/>
              </a:spcBef>
              <a:spcAft>
                <a:spcPts val="601"/>
              </a:spcAft>
            </a:pPr>
            <a:endParaRPr b="0" lang="en-US" sz="2000" spc="-1" strike="noStrike">
              <a:solidFill>
                <a:srgbClr val="0000cc"/>
              </a:solidFill>
              <a:latin typeface="Arial"/>
            </a:endParaRPr>
          </a:p>
          <a:p>
            <a:pPr>
              <a:lnSpc>
                <a:spcPct val="100000"/>
              </a:lnSpc>
              <a:spcBef>
                <a:spcPts val="561"/>
              </a:spcBef>
              <a:tabLst>
                <a:tab algn="l" pos="0"/>
              </a:tabLst>
            </a:pPr>
            <a:endParaRPr b="0" lang="en-US" sz="2000" spc="-1" strike="noStrike">
              <a:solidFill>
                <a:srgbClr val="0000cc"/>
              </a:solidFill>
              <a:latin typeface="Arial"/>
            </a:endParaRPr>
          </a:p>
          <a:p>
            <a:pPr marL="457200">
              <a:lnSpc>
                <a:spcPct val="100000"/>
              </a:lnSpc>
              <a:spcBef>
                <a:spcPts val="400"/>
              </a:spcBef>
              <a:tabLst>
                <a:tab algn="l" pos="0"/>
              </a:tabLst>
            </a:pPr>
            <a:endParaRPr b="0" lang="en-US" sz="2000" spc="-1" strike="noStrike">
              <a:solidFill>
                <a:srgbClr val="0000cc"/>
              </a:solidFill>
              <a:latin typeface="Arial"/>
            </a:endParaRPr>
          </a:p>
        </p:txBody>
      </p:sp>
      <p:pic>
        <p:nvPicPr>
          <p:cNvPr id="335" name="Picture 5" descr=""/>
          <p:cNvPicPr/>
          <p:nvPr/>
        </p:nvPicPr>
        <p:blipFill>
          <a:blip r:embed="rId1"/>
          <a:srcRect l="9585" t="5231" r="5964" b="0"/>
          <a:stretch/>
        </p:blipFill>
        <p:spPr>
          <a:xfrm>
            <a:off x="7753320" y="1269360"/>
            <a:ext cx="1174320" cy="1701360"/>
          </a:xfrm>
          <a:prstGeom prst="rect">
            <a:avLst/>
          </a:prstGeom>
          <a:ln w="0">
            <a:noFill/>
          </a:ln>
        </p:spPr>
      </p:pic>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Key idea behind LSTM</a:t>
            </a:r>
            <a:endParaRPr b="0" lang="en-US" sz="3600" spc="-1" strike="noStrike">
              <a:solidFill>
                <a:srgbClr val="000000"/>
              </a:solidFill>
              <a:latin typeface="Arial"/>
            </a:endParaRPr>
          </a:p>
        </p:txBody>
      </p:sp>
      <p:sp>
        <p:nvSpPr>
          <p:cNvPr id="337" name="Content Placeholder 2"/>
          <p:cNvSpPr txBox="1"/>
          <p:nvPr/>
        </p:nvSpPr>
        <p:spPr>
          <a:xfrm>
            <a:off x="268200" y="1124640"/>
            <a:ext cx="887544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Cell state</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Very easy for information to just flow along it unchanged.</a:t>
            </a:r>
            <a:endParaRPr b="0" lang="en-US" sz="2400" spc="-1" strike="noStrike">
              <a:solidFill>
                <a:srgbClr val="0000cc"/>
              </a:solidFill>
              <a:latin typeface="Arial"/>
            </a:endParaRPr>
          </a:p>
          <a:p>
            <a:pPr>
              <a:lnSpc>
                <a:spcPct val="100000"/>
              </a:lnSpc>
              <a:spcBef>
                <a:spcPts val="561"/>
              </a:spcBef>
            </a:pPr>
            <a:endParaRPr b="0" lang="en-US" sz="2400" spc="-1" strike="noStrike">
              <a:solidFill>
                <a:srgbClr val="0000cc"/>
              </a:solidFill>
              <a:latin typeface="Arial"/>
            </a:endParaRPr>
          </a:p>
          <a:p>
            <a:pPr>
              <a:lnSpc>
                <a:spcPct val="100000"/>
              </a:lnSpc>
              <a:spcBef>
                <a:spcPts val="561"/>
              </a:spcBef>
            </a:pPr>
            <a:endParaRPr b="0" lang="en-US" sz="2400" spc="-1" strike="noStrike">
              <a:solidFill>
                <a:srgbClr val="0000cc"/>
              </a:solidFill>
              <a:latin typeface="Arial"/>
            </a:endParaRPr>
          </a:p>
          <a:p>
            <a:pPr>
              <a:lnSpc>
                <a:spcPct val="100000"/>
              </a:lnSpc>
              <a:spcBef>
                <a:spcPts val="561"/>
              </a:spcBef>
              <a:tabLst>
                <a:tab algn="l" pos="0"/>
              </a:tabLst>
            </a:pPr>
            <a:endParaRPr b="0" lang="en-US" sz="24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tabLst>
                <a:tab algn="l" pos="0"/>
              </a:tabLst>
            </a:pPr>
            <a:r>
              <a:rPr b="0" lang="en-US" sz="2800" spc="-1" strike="noStrike">
                <a:solidFill>
                  <a:srgbClr val="0000cc"/>
                </a:solidFill>
                <a:latin typeface="Calisto MT"/>
              </a:rPr>
              <a:t>Gates</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tabLst>
                <a:tab algn="l" pos="0"/>
              </a:tabLst>
            </a:pPr>
            <a:r>
              <a:rPr b="0" lang="en-US" sz="2400" spc="-1" strike="noStrike">
                <a:solidFill>
                  <a:srgbClr val="0000cc"/>
                </a:solidFill>
                <a:latin typeface="Calisto MT"/>
              </a:rPr>
              <a:t>Gate function: </a:t>
            </a:r>
            <a:endParaRPr b="0" lang="en-US" sz="2400" spc="-1" strike="noStrike">
              <a:solidFill>
                <a:srgbClr val="0000cc"/>
              </a:solidFill>
              <a:latin typeface="Arial"/>
            </a:endParaRPr>
          </a:p>
          <a:p>
            <a:pPr lvl="2" marL="1143000" indent="-228240">
              <a:lnSpc>
                <a:spcPct val="100000"/>
              </a:lnSpc>
              <a:spcBef>
                <a:spcPts val="479"/>
              </a:spcBef>
              <a:buSzPct val="100000"/>
              <a:buBlip>
                <a:blip r:embed="rId1"/>
              </a:buBlip>
              <a:tabLst>
                <a:tab algn="l" pos="0"/>
              </a:tabLst>
            </a:pPr>
            <a:r>
              <a:rPr b="0" lang="en-US" sz="2400" spc="-1" strike="noStrike">
                <a:solidFill>
                  <a:srgbClr val="0000cc"/>
                </a:solidFill>
                <a:latin typeface="Calisto MT"/>
              </a:rPr>
              <a:t>remove or add information to the cell state</a:t>
            </a:r>
            <a:endParaRPr b="0" lang="en-US" sz="2400" spc="-1" strike="noStrike">
              <a:solidFill>
                <a:srgbClr val="0000cc"/>
              </a:solidFill>
              <a:latin typeface="Lucida Sans Unicode"/>
            </a:endParaRPr>
          </a:p>
          <a:p>
            <a:pPr lvl="1" marL="743040" indent="-285480">
              <a:lnSpc>
                <a:spcPct val="100000"/>
              </a:lnSpc>
              <a:spcBef>
                <a:spcPts val="479"/>
              </a:spcBef>
              <a:buClr>
                <a:srgbClr val="ff0000"/>
              </a:buClr>
              <a:buSzPct val="80000"/>
              <a:buFont typeface="Wingdings" charset="2"/>
              <a:buChar char=""/>
              <a:tabLst>
                <a:tab algn="l" pos="0"/>
              </a:tabLst>
            </a:pPr>
            <a:r>
              <a:rPr b="0" lang="en-US" sz="2400" spc="-1" strike="noStrike">
                <a:solidFill>
                  <a:srgbClr val="0000cc"/>
                </a:solidFill>
                <a:latin typeface="Calisto MT"/>
              </a:rPr>
              <a:t>Gate structure: </a:t>
            </a:r>
            <a:endParaRPr b="0" lang="en-US" sz="2400" spc="-1" strike="noStrike">
              <a:solidFill>
                <a:srgbClr val="0000cc"/>
              </a:solidFill>
              <a:latin typeface="Arial"/>
            </a:endParaRPr>
          </a:p>
          <a:p>
            <a:pPr lvl="2" marL="1143000" indent="-228240">
              <a:lnSpc>
                <a:spcPct val="100000"/>
              </a:lnSpc>
              <a:spcBef>
                <a:spcPts val="479"/>
              </a:spcBef>
              <a:buSzPct val="100000"/>
              <a:buBlip>
                <a:blip r:embed="rId2"/>
              </a:buBlip>
              <a:tabLst>
                <a:tab algn="l" pos="0"/>
              </a:tabLst>
            </a:pPr>
            <a:r>
              <a:rPr b="0" lang="en-US" sz="2400" spc="-1" strike="noStrike">
                <a:solidFill>
                  <a:srgbClr val="0000cc"/>
                </a:solidFill>
                <a:latin typeface="Calisto MT"/>
              </a:rPr>
              <a:t>a sigmoid neural net layer </a:t>
            </a:r>
            <a:endParaRPr b="0" lang="en-US" sz="2400" spc="-1" strike="noStrike">
              <a:solidFill>
                <a:srgbClr val="0000cc"/>
              </a:solidFill>
              <a:latin typeface="Lucida Sans Unicode"/>
            </a:endParaRPr>
          </a:p>
          <a:p>
            <a:pPr lvl="2" marL="1143000" indent="-228240">
              <a:lnSpc>
                <a:spcPct val="100000"/>
              </a:lnSpc>
              <a:spcBef>
                <a:spcPts val="479"/>
              </a:spcBef>
              <a:buSzPct val="100000"/>
              <a:buBlip>
                <a:blip r:embed="rId3"/>
              </a:buBlip>
              <a:tabLst>
                <a:tab algn="l" pos="0"/>
              </a:tabLst>
            </a:pPr>
            <a:r>
              <a:rPr b="0" lang="en-US" sz="2400" spc="-1" strike="noStrike">
                <a:solidFill>
                  <a:srgbClr val="0000cc"/>
                </a:solidFill>
                <a:latin typeface="Calisto MT"/>
              </a:rPr>
              <a:t>a pointwise multiplication operation</a:t>
            </a:r>
            <a:endParaRPr b="0" lang="en-US" sz="2400" spc="-1" strike="noStrike">
              <a:solidFill>
                <a:srgbClr val="0000cc"/>
              </a:solidFill>
              <a:latin typeface="Lucida Sans Unicode"/>
            </a:endParaRPr>
          </a:p>
        </p:txBody>
      </p:sp>
      <p:pic>
        <p:nvPicPr>
          <p:cNvPr id="338" name="Picture 2" descr="https://colah.github.io/posts/2015-08-Understanding-LSTMs/img/LSTM3-C-line.png"/>
          <p:cNvPicPr/>
          <p:nvPr/>
        </p:nvPicPr>
        <p:blipFill>
          <a:blip r:embed="rId4"/>
          <a:srcRect l="24135" t="0" r="26253" b="0"/>
          <a:stretch/>
        </p:blipFill>
        <p:spPr>
          <a:xfrm>
            <a:off x="3276000" y="2120040"/>
            <a:ext cx="3888000" cy="2420280"/>
          </a:xfrm>
          <a:prstGeom prst="rect">
            <a:avLst/>
          </a:prstGeom>
          <a:ln w="0">
            <a:noFill/>
          </a:ln>
        </p:spPr>
      </p:pic>
      <p:pic>
        <p:nvPicPr>
          <p:cNvPr id="339" name="Picture 4" descr="https://colah.github.io/posts/2015-08-Understanding-LSTMs/img/LSTM3-gate.png"/>
          <p:cNvPicPr/>
          <p:nvPr/>
        </p:nvPicPr>
        <p:blipFill>
          <a:blip r:embed="rId5"/>
          <a:stretch/>
        </p:blipFill>
        <p:spPr>
          <a:xfrm>
            <a:off x="7020360" y="5097960"/>
            <a:ext cx="1179360" cy="1441800"/>
          </a:xfrm>
          <a:prstGeom prst="rect">
            <a:avLst/>
          </a:prstGeom>
          <a:ln w="0">
            <a:noFill/>
          </a:ln>
        </p:spPr>
      </p:pic>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0"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Components of LSTM</a:t>
            </a:r>
            <a:endParaRPr b="0" lang="en-US" sz="3600" spc="-1" strike="noStrike">
              <a:solidFill>
                <a:srgbClr val="000000"/>
              </a:solidFill>
              <a:latin typeface="Arial"/>
            </a:endParaRPr>
          </a:p>
        </p:txBody>
      </p:sp>
      <p:sp>
        <p:nvSpPr>
          <p:cNvPr id="341" name="Content Placeholder 2"/>
          <p:cNvSpPr txBox="1"/>
          <p:nvPr/>
        </p:nvSpPr>
        <p:spPr>
          <a:xfrm>
            <a:off x="71640" y="1340640"/>
            <a:ext cx="90000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Forget gate: </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what information should be throw away from cell?</a:t>
            </a:r>
            <a:endParaRPr b="0" lang="en-US" sz="2400" spc="-1" strike="noStrike">
              <a:solidFill>
                <a:srgbClr val="0000cc"/>
              </a:solidFill>
              <a:latin typeface="Arial"/>
            </a:endParaRPr>
          </a:p>
        </p:txBody>
      </p:sp>
      <p:pic>
        <p:nvPicPr>
          <p:cNvPr id="342" name="Picture 2" descr="https://colah.github.io/posts/2015-08-Understanding-LSTMs/img/LSTM3-focus-f.png"/>
          <p:cNvPicPr/>
          <p:nvPr/>
        </p:nvPicPr>
        <p:blipFill>
          <a:blip r:embed="rId1"/>
          <a:stretch/>
        </p:blipFill>
        <p:spPr>
          <a:xfrm>
            <a:off x="268200" y="2565000"/>
            <a:ext cx="9003960" cy="2780640"/>
          </a:xfrm>
          <a:prstGeom prst="rect">
            <a:avLst/>
          </a:prstGeom>
          <a:ln w="0">
            <a:noFill/>
          </a:ln>
        </p:spPr>
      </p:pic>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3"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Components of LSTM</a:t>
            </a:r>
            <a:endParaRPr b="0" lang="en-US" sz="3600" spc="-1" strike="noStrike">
              <a:solidFill>
                <a:srgbClr val="000000"/>
              </a:solidFill>
              <a:latin typeface="Arial"/>
            </a:endParaRPr>
          </a:p>
        </p:txBody>
      </p:sp>
      <p:sp>
        <p:nvSpPr>
          <p:cNvPr id="344"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Input gate: </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what information should be store in the cell?</a:t>
            </a:r>
            <a:endParaRPr b="0" lang="en-US" sz="2400" spc="-1" strike="noStrike">
              <a:solidFill>
                <a:srgbClr val="0000cc"/>
              </a:solidFill>
              <a:latin typeface="Arial"/>
            </a:endParaRPr>
          </a:p>
        </p:txBody>
      </p:sp>
      <p:pic>
        <p:nvPicPr>
          <p:cNvPr id="345" name="Picture 2" descr="https://colah.github.io/posts/2015-08-Understanding-LSTMs/img/LSTM3-focus-i.png"/>
          <p:cNvPicPr/>
          <p:nvPr/>
        </p:nvPicPr>
        <p:blipFill>
          <a:blip r:embed="rId1"/>
          <a:stretch/>
        </p:blipFill>
        <p:spPr>
          <a:xfrm>
            <a:off x="-18360" y="2689920"/>
            <a:ext cx="9143640" cy="2823840"/>
          </a:xfrm>
          <a:prstGeom prst="rect">
            <a:avLst/>
          </a:prstGeom>
          <a:ln w="0">
            <a:noFill/>
          </a:ln>
        </p:spPr>
      </p:pic>
      <p:sp>
        <p:nvSpPr>
          <p:cNvPr id="346" name="TextBox 4"/>
          <p:cNvSpPr/>
          <p:nvPr/>
        </p:nvSpPr>
        <p:spPr>
          <a:xfrm>
            <a:off x="4673520" y="4738320"/>
            <a:ext cx="18043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New state value</a:t>
            </a:r>
            <a:endParaRPr b="0" lang="en-US" sz="1800" spc="-1" strike="noStrike">
              <a:latin typeface="Arial"/>
            </a:endParaRPr>
          </a:p>
        </p:txBody>
      </p:sp>
      <p:sp>
        <p:nvSpPr>
          <p:cNvPr id="347" name="Rectangle 5"/>
          <p:cNvSpPr/>
          <p:nvPr/>
        </p:nvSpPr>
        <p:spPr>
          <a:xfrm>
            <a:off x="4659840" y="3105720"/>
            <a:ext cx="457164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SimSun"/>
              </a:rPr>
              <a:t>How much we want to update the state value?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8"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Components of LSTM</a:t>
            </a:r>
            <a:endParaRPr b="0" lang="en-US" sz="3600" spc="-1" strike="noStrike">
              <a:solidFill>
                <a:srgbClr val="000000"/>
              </a:solidFill>
              <a:latin typeface="Arial"/>
            </a:endParaRPr>
          </a:p>
        </p:txBody>
      </p:sp>
      <p:sp>
        <p:nvSpPr>
          <p:cNvPr id="349"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Update the old cell</a:t>
            </a:r>
            <a:endParaRPr b="0" lang="en-US" sz="2800" spc="-1" strike="noStrike">
              <a:solidFill>
                <a:srgbClr val="0000cc"/>
              </a:solidFill>
              <a:latin typeface="Arial"/>
            </a:endParaRPr>
          </a:p>
        </p:txBody>
      </p:sp>
      <p:pic>
        <p:nvPicPr>
          <p:cNvPr id="350" name="Picture 2" descr="https://colah.github.io/posts/2015-08-Understanding-LSTMs/img/LSTM3-focus-C.png"/>
          <p:cNvPicPr/>
          <p:nvPr/>
        </p:nvPicPr>
        <p:blipFill>
          <a:blip r:embed="rId1"/>
          <a:stretch/>
        </p:blipFill>
        <p:spPr>
          <a:xfrm>
            <a:off x="0" y="2016000"/>
            <a:ext cx="9143640" cy="2823840"/>
          </a:xfrm>
          <a:prstGeom prst="rect">
            <a:avLst/>
          </a:prstGeom>
          <a:ln w="0">
            <a:noFill/>
          </a:ln>
        </p:spPr>
      </p:pic>
      <p:sp>
        <p:nvSpPr>
          <p:cNvPr id="351" name="Straight Arrow Connector 4"/>
          <p:cNvSpPr/>
          <p:nvPr/>
        </p:nvSpPr>
        <p:spPr>
          <a:xfrm flipH="1">
            <a:off x="5579280" y="3861000"/>
            <a:ext cx="215640" cy="50364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triangle" w="med"/>
          </a:ln>
        </p:spPr>
        <p:style>
          <a:lnRef idx="0"/>
          <a:fillRef idx="0"/>
          <a:effectRef idx="0"/>
          <a:fontRef idx="minor"/>
        </p:style>
      </p:sp>
      <p:sp>
        <p:nvSpPr>
          <p:cNvPr id="352" name="TextBox 5"/>
          <p:cNvSpPr/>
          <p:nvPr/>
        </p:nvSpPr>
        <p:spPr>
          <a:xfrm>
            <a:off x="4490640" y="4340160"/>
            <a:ext cx="1777320" cy="91332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000000"/>
                </a:solidFill>
                <a:latin typeface="Arial"/>
                <a:ea typeface="SimSun"/>
              </a:rPr>
              <a:t>Forget previous information to some extent</a:t>
            </a:r>
            <a:endParaRPr b="0" lang="en-US" sz="1800" spc="-1" strike="noStrike">
              <a:latin typeface="Arial"/>
            </a:endParaRPr>
          </a:p>
        </p:txBody>
      </p:sp>
      <p:sp>
        <p:nvSpPr>
          <p:cNvPr id="353" name="TextBox 8"/>
          <p:cNvSpPr/>
          <p:nvPr/>
        </p:nvSpPr>
        <p:spPr>
          <a:xfrm>
            <a:off x="6754320" y="4352760"/>
            <a:ext cx="225972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Add new information</a:t>
            </a:r>
            <a:endParaRPr b="0" lang="en-US" sz="1800" spc="-1" strike="noStrike">
              <a:latin typeface="Arial"/>
            </a:endParaRPr>
          </a:p>
        </p:txBody>
      </p:sp>
      <p:sp>
        <p:nvSpPr>
          <p:cNvPr id="354" name="Straight Arrow Connector 9"/>
          <p:cNvSpPr/>
          <p:nvPr/>
        </p:nvSpPr>
        <p:spPr>
          <a:xfrm>
            <a:off x="7357680" y="3891960"/>
            <a:ext cx="120240" cy="562680"/>
          </a:xfrm>
          <a:custGeom>
            <a:avLst/>
            <a:gdLst/>
            <a:ahLst/>
            <a:rect l="l" t="t" r="r" b="b"/>
            <a:pathLst>
              <a:path w="21600" h="21600">
                <a:moveTo>
                  <a:pt x="0" y="0"/>
                </a:moveTo>
                <a:lnTo>
                  <a:pt x="21600" y="21600"/>
                </a:lnTo>
              </a:path>
            </a:pathLst>
          </a:custGeom>
          <a:solidFill>
            <a:schemeClr val="accent1"/>
          </a:solidFill>
          <a:ln w="9525">
            <a:solidFill>
              <a:srgbClr val="000000"/>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Components of LSTM</a:t>
            </a:r>
            <a:endParaRPr b="0" lang="en-US" sz="3600" spc="-1" strike="noStrike">
              <a:solidFill>
                <a:srgbClr val="000000"/>
              </a:solidFill>
              <a:latin typeface="Arial"/>
            </a:endParaRPr>
          </a:p>
        </p:txBody>
      </p:sp>
      <p:sp>
        <p:nvSpPr>
          <p:cNvPr id="356" name="Content Placeholder 2"/>
          <p:cNvSpPr txBox="1"/>
          <p:nvPr/>
        </p:nvSpPr>
        <p:spPr>
          <a:xfrm>
            <a:off x="268200" y="1363680"/>
            <a:ext cx="86706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Output gate: </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what information should be put in the output?</a:t>
            </a:r>
            <a:endParaRPr b="0" lang="en-US" sz="24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A filtered version of cell state</a:t>
            </a:r>
            <a:endParaRPr b="0" lang="en-US" sz="2400" spc="-1" strike="noStrike">
              <a:solidFill>
                <a:srgbClr val="0000cc"/>
              </a:solidFill>
              <a:latin typeface="Arial"/>
            </a:endParaRPr>
          </a:p>
          <a:p>
            <a:pPr>
              <a:lnSpc>
                <a:spcPct val="100000"/>
              </a:lnSpc>
              <a:spcBef>
                <a:spcPts val="561"/>
              </a:spcBef>
              <a:tabLst>
                <a:tab algn="l" pos="0"/>
              </a:tabLst>
            </a:pPr>
            <a:endParaRPr b="0" lang="en-US" sz="2400" spc="-1" strike="noStrike">
              <a:solidFill>
                <a:srgbClr val="0000cc"/>
              </a:solidFill>
              <a:latin typeface="Arial"/>
            </a:endParaRPr>
          </a:p>
        </p:txBody>
      </p:sp>
      <p:pic>
        <p:nvPicPr>
          <p:cNvPr id="357" name="Picture 2" descr="https://colah.github.io/posts/2015-08-Understanding-LSTMs/img/LSTM3-focus-o.png"/>
          <p:cNvPicPr/>
          <p:nvPr/>
        </p:nvPicPr>
        <p:blipFill>
          <a:blip r:embed="rId1"/>
          <a:stretch/>
        </p:blipFill>
        <p:spPr>
          <a:xfrm>
            <a:off x="31680" y="2853000"/>
            <a:ext cx="9143640" cy="2823840"/>
          </a:xfrm>
          <a:prstGeom prst="rect">
            <a:avLst/>
          </a:prstGeom>
          <a:ln w="0">
            <a:noFill/>
          </a:ln>
        </p:spPr>
      </p:pic>
      <p:sp>
        <p:nvSpPr>
          <p:cNvPr id="358" name="Rectangle 3"/>
          <p:cNvSpPr/>
          <p:nvPr/>
        </p:nvSpPr>
        <p:spPr>
          <a:xfrm>
            <a:off x="4722120" y="2922840"/>
            <a:ext cx="4571640" cy="6390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800" spc="-1" strike="noStrike">
                <a:solidFill>
                  <a:srgbClr val="333333"/>
                </a:solidFill>
                <a:latin typeface="CMS"/>
                <a:ea typeface="SimSun"/>
              </a:rPr>
              <a:t>Decides what parts of the cell state we’re going to output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9" name="标题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Long-Sort-Term Memory Networks</a:t>
            </a:r>
            <a:endParaRPr b="0" lang="en-US" sz="3600" spc="-1" strike="noStrike">
              <a:solidFill>
                <a:srgbClr val="000000"/>
              </a:solidFill>
              <a:latin typeface="Arial"/>
            </a:endParaRPr>
          </a:p>
        </p:txBody>
      </p:sp>
      <p:sp>
        <p:nvSpPr>
          <p:cNvPr id="360" name="内容占位符 2"/>
          <p:cNvSpPr txBox="1"/>
          <p:nvPr/>
        </p:nvSpPr>
        <p:spPr>
          <a:xfrm>
            <a:off x="184320" y="1412640"/>
            <a:ext cx="8670600" cy="4979880"/>
          </a:xfrm>
          <a:prstGeom prst="rect">
            <a:avLst/>
          </a:prstGeom>
          <a:noFill/>
          <a:ln w="0">
            <a:noFill/>
          </a:ln>
        </p:spPr>
        <p:txBody>
          <a:bodyPr>
            <a:noAutofit/>
          </a:bodyPr>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The contents of the memory cell  can remain unmodified for a long time (with both of these gates are closed).</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Retain information across many steps</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Allow gradient flow across many steps</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Overcome the vanishing gradient problem</a:t>
            </a:r>
            <a:endParaRPr b="0" lang="en-US" sz="2400" spc="-1" strike="noStrike">
              <a:solidFill>
                <a:srgbClr val="0000cc"/>
              </a:solidFill>
              <a:latin typeface="Arial"/>
            </a:endParaRPr>
          </a:p>
          <a:p>
            <a:pPr marL="343080" indent="-342720">
              <a:lnSpc>
                <a:spcPct val="100000"/>
              </a:lnSpc>
              <a:spcBef>
                <a:spcPts val="400"/>
              </a:spcBef>
              <a:tabLst>
                <a:tab algn="l" pos="0"/>
              </a:tabLst>
            </a:pPr>
            <a:endParaRPr b="0" lang="en-US" sz="2400" spc="-1" strike="noStrike">
              <a:solidFill>
                <a:srgbClr val="0000cc"/>
              </a:solidFill>
              <a:latin typeface="Arial"/>
            </a:endParaRPr>
          </a:p>
          <a:p>
            <a:pPr>
              <a:lnSpc>
                <a:spcPct val="100000"/>
              </a:lnSpc>
              <a:spcBef>
                <a:spcPts val="400"/>
              </a:spcBef>
              <a:tabLst>
                <a:tab algn="l" pos="0"/>
              </a:tabLst>
            </a:pPr>
            <a:endParaRPr b="0" lang="en-US" sz="24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     </a:t>
            </a:r>
            <a:endParaRPr b="0" lang="en-US" sz="2000" spc="-1" strike="noStrike">
              <a:solidFill>
                <a:srgbClr val="0000cc"/>
              </a:solidFill>
              <a:latin typeface="Arial"/>
            </a:endParaRPr>
          </a:p>
          <a:p>
            <a:pPr>
              <a:lnSpc>
                <a:spcPct val="100000"/>
              </a:lnSpc>
              <a:spcBef>
                <a:spcPts val="561"/>
              </a:spcBef>
              <a:tabLst>
                <a:tab algn="l" pos="0"/>
              </a:tabLst>
            </a:pPr>
            <a:endParaRPr b="0" lang="en-US" sz="2000" spc="-1" strike="noStrike">
              <a:solidFill>
                <a:srgbClr val="0000cc"/>
              </a:solidFill>
              <a:latin typeface="Arial"/>
            </a:endParaRPr>
          </a:p>
          <a:p>
            <a:pPr marL="457200">
              <a:lnSpc>
                <a:spcPct val="100000"/>
              </a:lnSpc>
              <a:spcBef>
                <a:spcPts val="400"/>
              </a:spcBef>
              <a:tabLst>
                <a:tab algn="l" pos="0"/>
              </a:tabLst>
            </a:pPr>
            <a:endParaRPr b="0" lang="en-US" sz="2000" spc="-1" strike="noStrike">
              <a:solidFill>
                <a:srgbClr val="0000cc"/>
              </a:solidFill>
              <a:latin typeface="Arial"/>
            </a:endParaRPr>
          </a:p>
        </p:txBody>
      </p:sp>
      <p:pic>
        <p:nvPicPr>
          <p:cNvPr id="361" name="Picture 4" descr="A LSTM neural network."/>
          <p:cNvPicPr/>
          <p:nvPr/>
        </p:nvPicPr>
        <p:blipFill>
          <a:blip r:embed="rId1"/>
          <a:stretch/>
        </p:blipFill>
        <p:spPr>
          <a:xfrm>
            <a:off x="1187640" y="3926880"/>
            <a:ext cx="6215400" cy="2334960"/>
          </a:xfrm>
          <a:prstGeom prst="rect">
            <a:avLst/>
          </a:prstGeom>
          <a:ln w="0">
            <a:noFill/>
          </a:ln>
        </p:spPr>
      </p:pic>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2"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Recall:“PlainNets” vs. ResNets</a:t>
            </a:r>
            <a:endParaRPr b="0" lang="en-US" sz="3600" spc="-1" strike="noStrike">
              <a:solidFill>
                <a:srgbClr val="000000"/>
              </a:solidFill>
              <a:latin typeface="Arial"/>
            </a:endParaRPr>
          </a:p>
        </p:txBody>
      </p:sp>
      <p:pic>
        <p:nvPicPr>
          <p:cNvPr id="363" name="Picture 3" descr=""/>
          <p:cNvPicPr/>
          <p:nvPr/>
        </p:nvPicPr>
        <p:blipFill>
          <a:blip r:embed="rId1"/>
          <a:stretch/>
        </p:blipFill>
        <p:spPr>
          <a:xfrm>
            <a:off x="1113840" y="1183680"/>
            <a:ext cx="2992320" cy="4534200"/>
          </a:xfrm>
          <a:prstGeom prst="rect">
            <a:avLst/>
          </a:prstGeom>
          <a:ln w="0">
            <a:noFill/>
          </a:ln>
        </p:spPr>
      </p:pic>
      <p:pic>
        <p:nvPicPr>
          <p:cNvPr id="364" name="Picture 4" descr=""/>
          <p:cNvPicPr/>
          <p:nvPr/>
        </p:nvPicPr>
        <p:blipFill>
          <a:blip r:embed="rId2"/>
          <a:srcRect l="0" t="0" r="64406" b="0"/>
          <a:stretch/>
        </p:blipFill>
        <p:spPr>
          <a:xfrm>
            <a:off x="5085720" y="1577520"/>
            <a:ext cx="1976760" cy="1892880"/>
          </a:xfrm>
          <a:prstGeom prst="rect">
            <a:avLst/>
          </a:prstGeom>
          <a:ln w="0">
            <a:noFill/>
          </a:ln>
        </p:spPr>
      </p:pic>
      <p:pic>
        <p:nvPicPr>
          <p:cNvPr id="365" name="Picture 6" descr=""/>
          <p:cNvPicPr/>
          <p:nvPr/>
        </p:nvPicPr>
        <p:blipFill>
          <a:blip r:embed="rId3"/>
          <a:srcRect l="49006" t="0" r="0" b="0"/>
          <a:stretch/>
        </p:blipFill>
        <p:spPr>
          <a:xfrm>
            <a:off x="4634640" y="3492360"/>
            <a:ext cx="2832840" cy="1892880"/>
          </a:xfrm>
          <a:prstGeom prst="rect">
            <a:avLst/>
          </a:prstGeom>
          <a:ln w="0">
            <a:noFill/>
          </a:ln>
        </p:spPr>
      </p:pic>
      <p:sp>
        <p:nvSpPr>
          <p:cNvPr id="366" name="Rectangle 9"/>
          <p:cNvSpPr/>
          <p:nvPr/>
        </p:nvSpPr>
        <p:spPr>
          <a:xfrm>
            <a:off x="4500000" y="1255680"/>
            <a:ext cx="3205800" cy="4346280"/>
          </a:xfrm>
          <a:prstGeom prst="rect">
            <a:avLst/>
          </a:prstGeom>
          <a:noFill/>
          <a:ln w="28575">
            <a:solidFill>
              <a:srgbClr val="00cc99"/>
            </a:solidFill>
            <a:round/>
          </a:ln>
        </p:spPr>
        <p:style>
          <a:lnRef idx="0"/>
          <a:fillRef idx="0"/>
          <a:effectRef idx="0"/>
          <a:fontRef idx="minor"/>
        </p:style>
      </p:sp>
      <p:sp>
        <p:nvSpPr>
          <p:cNvPr id="367" name="Arrow: Right 12"/>
          <p:cNvSpPr/>
          <p:nvPr/>
        </p:nvSpPr>
        <p:spPr>
          <a:xfrm>
            <a:off x="2439000" y="5836680"/>
            <a:ext cx="647640" cy="342720"/>
          </a:xfrm>
          <a:prstGeom prst="rightArrow">
            <a:avLst>
              <a:gd name="adj1" fmla="val 50000"/>
              <a:gd name="adj2" fmla="val 50000"/>
            </a:avLst>
          </a:prstGeom>
          <a:solidFill>
            <a:schemeClr val="accent1"/>
          </a:solidFill>
          <a:ln w="9525">
            <a:noFill/>
          </a:ln>
        </p:spPr>
        <p:style>
          <a:lnRef idx="0"/>
          <a:fillRef idx="0"/>
          <a:effectRef idx="0"/>
          <a:fontRef idx="minor"/>
        </p:style>
      </p:sp>
      <p:sp>
        <p:nvSpPr>
          <p:cNvPr id="368" name="TextBox 13"/>
          <p:cNvSpPr/>
          <p:nvPr/>
        </p:nvSpPr>
        <p:spPr>
          <a:xfrm>
            <a:off x="1062360" y="5728320"/>
            <a:ext cx="139572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alisto MT"/>
                <a:ea typeface="SimSun"/>
              </a:rPr>
              <a:t>PlainNet</a:t>
            </a:r>
            <a:endParaRPr b="0" lang="en-US" sz="2400" spc="-1" strike="noStrike">
              <a:latin typeface="Arial"/>
            </a:endParaRPr>
          </a:p>
        </p:txBody>
      </p:sp>
      <p:sp>
        <p:nvSpPr>
          <p:cNvPr id="369" name="TextBox 14"/>
          <p:cNvSpPr/>
          <p:nvPr/>
        </p:nvSpPr>
        <p:spPr>
          <a:xfrm>
            <a:off x="3074400" y="5717880"/>
            <a:ext cx="12006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alisto MT"/>
                <a:ea typeface="SimSun"/>
              </a:rPr>
              <a:t>ResNet</a:t>
            </a:r>
            <a:endParaRPr b="0" lang="en-US" sz="2400" spc="-1" strike="noStrike">
              <a:latin typeface="Arial"/>
            </a:endParaRPr>
          </a:p>
        </p:txBody>
      </p:sp>
      <p:sp>
        <p:nvSpPr>
          <p:cNvPr id="370" name="Arrow: Right 15"/>
          <p:cNvSpPr/>
          <p:nvPr/>
        </p:nvSpPr>
        <p:spPr>
          <a:xfrm>
            <a:off x="2471040" y="6387480"/>
            <a:ext cx="647640" cy="342720"/>
          </a:xfrm>
          <a:prstGeom prst="rightArrow">
            <a:avLst>
              <a:gd name="adj1" fmla="val 50000"/>
              <a:gd name="adj2" fmla="val 50000"/>
            </a:avLst>
          </a:prstGeom>
          <a:solidFill>
            <a:schemeClr val="accent1"/>
          </a:solidFill>
          <a:ln w="9525">
            <a:noFill/>
          </a:ln>
        </p:spPr>
        <p:style>
          <a:lnRef idx="0"/>
          <a:fillRef idx="0"/>
          <a:effectRef idx="0"/>
          <a:fontRef idx="minor"/>
        </p:style>
      </p:sp>
      <p:sp>
        <p:nvSpPr>
          <p:cNvPr id="371" name="TextBox 16"/>
          <p:cNvSpPr/>
          <p:nvPr/>
        </p:nvSpPr>
        <p:spPr>
          <a:xfrm>
            <a:off x="1153440" y="6278760"/>
            <a:ext cx="83340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alisto MT"/>
                <a:ea typeface="SimSun"/>
              </a:rPr>
              <a:t>RNN</a:t>
            </a:r>
            <a:endParaRPr b="0" lang="en-US" sz="2400" spc="-1" strike="noStrike">
              <a:latin typeface="Arial"/>
            </a:endParaRPr>
          </a:p>
        </p:txBody>
      </p:sp>
      <p:sp>
        <p:nvSpPr>
          <p:cNvPr id="372" name="TextBox 17"/>
          <p:cNvSpPr/>
          <p:nvPr/>
        </p:nvSpPr>
        <p:spPr>
          <a:xfrm>
            <a:off x="3187440" y="6268680"/>
            <a:ext cx="953640" cy="4561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2400" spc="-1" strike="noStrike">
                <a:solidFill>
                  <a:srgbClr val="000000"/>
                </a:solidFill>
                <a:latin typeface="Calisto MT"/>
                <a:ea typeface="SimSun"/>
              </a:rPr>
              <a:t>LSTM</a:t>
            </a:r>
            <a:endParaRPr b="0" lang="en-US" sz="2400" spc="-1" strike="noStrike">
              <a:latin typeface="Arial"/>
            </a:endParaRPr>
          </a:p>
        </p:txBody>
      </p:sp>
      <p:sp>
        <p:nvSpPr>
          <p:cNvPr id="373" name="TextBox 18"/>
          <p:cNvSpPr/>
          <p:nvPr/>
        </p:nvSpPr>
        <p:spPr>
          <a:xfrm>
            <a:off x="4911120" y="6005160"/>
            <a:ext cx="21088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Long-term memory</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4" name="标题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LSTM Training</a:t>
            </a:r>
            <a:endParaRPr b="0" lang="en-US" sz="3600" spc="-1" strike="noStrike">
              <a:solidFill>
                <a:srgbClr val="000000"/>
              </a:solidFill>
              <a:latin typeface="Arial"/>
            </a:endParaRPr>
          </a:p>
        </p:txBody>
      </p:sp>
      <p:sp>
        <p:nvSpPr>
          <p:cNvPr id="375" name="内容占位符 2"/>
          <p:cNvSpPr txBox="1"/>
          <p:nvPr/>
        </p:nvSpPr>
        <p:spPr>
          <a:xfrm>
            <a:off x="357120" y="1238400"/>
            <a:ext cx="8257680" cy="5159160"/>
          </a:xfrm>
          <a:prstGeom prst="rect">
            <a:avLst/>
          </a:prstGeom>
          <a:noFill/>
          <a:ln w="0">
            <a:noFill/>
          </a:ln>
        </p:spPr>
        <p:txBody>
          <a:bodyPr>
            <a:noAutofit/>
          </a:bodyPr>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LSTM networks use </a:t>
            </a:r>
            <a:r>
              <a:rPr b="0" lang="en-US" sz="2400" spc="-1" strike="noStrike" u="sng">
                <a:solidFill>
                  <a:srgbClr val="3333cc"/>
                </a:solidFill>
                <a:uFillTx/>
                <a:latin typeface="Calisto MT"/>
                <a:ea typeface="MS Mincho"/>
              </a:rPr>
              <a:t>supervised learning </a:t>
            </a:r>
            <a:r>
              <a:rPr b="0" lang="en-US" sz="2400" spc="-1" strike="noStrike">
                <a:solidFill>
                  <a:srgbClr val="3333cc"/>
                </a:solidFill>
                <a:latin typeface="Calisto MT"/>
                <a:ea typeface="MS Mincho"/>
              </a:rPr>
              <a:t>to update the weights in the network.</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They train on one input vector at a time in a sequence of vectors.</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Every noninput unit computes its current activation at any given time-step.</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This activation value is computed as the nonlinear function of the weighted sum of the activation of all units from which it receives connections.</a:t>
            </a:r>
            <a:endParaRPr b="0" lang="en-US" sz="2400" spc="-1" strike="noStrike">
              <a:solidFill>
                <a:srgbClr val="0000cc"/>
              </a:solidFill>
              <a:latin typeface="Arial"/>
            </a:endParaRPr>
          </a:p>
          <a:p>
            <a:pPr marL="343080" indent="-342720">
              <a:lnSpc>
                <a:spcPct val="100000"/>
              </a:lnSpc>
              <a:spcBef>
                <a:spcPts val="479"/>
              </a:spcBef>
              <a:spcAft>
                <a:spcPts val="601"/>
              </a:spcAft>
              <a:buClr>
                <a:srgbClr val="0000cc"/>
              </a:buClr>
              <a:buSzPct val="80000"/>
              <a:buFont typeface="Wingdings" charset="2"/>
              <a:buChar char=""/>
            </a:pPr>
            <a:r>
              <a:rPr b="0" lang="en-US" sz="2400" spc="-1" strike="noStrike">
                <a:solidFill>
                  <a:srgbClr val="3333cc"/>
                </a:solidFill>
                <a:latin typeface="Calisto MT"/>
                <a:ea typeface="MS Mincho"/>
              </a:rPr>
              <a:t>For </a:t>
            </a:r>
            <a:r>
              <a:rPr b="0" lang="en-US" sz="2400" spc="-1" strike="noStrike" u="sng">
                <a:solidFill>
                  <a:srgbClr val="3333cc"/>
                </a:solidFill>
                <a:uFillTx/>
                <a:latin typeface="Calisto MT"/>
                <a:ea typeface="MS Mincho"/>
              </a:rPr>
              <a:t>each input vector in the sequence of input</a:t>
            </a:r>
            <a:r>
              <a:rPr b="0" lang="en-US" sz="2400" spc="-1" strike="noStrike">
                <a:solidFill>
                  <a:srgbClr val="3333cc"/>
                </a:solidFill>
                <a:latin typeface="Calisto MT"/>
                <a:ea typeface="MS Mincho"/>
              </a:rPr>
              <a:t>, the error is equal to the sum of the deviations of all target signals from corresponding activation computed by the network</a:t>
            </a:r>
            <a:endParaRPr b="0" lang="en-US" sz="2400" spc="-1" strike="noStrike">
              <a:solidFill>
                <a:srgbClr val="0000cc"/>
              </a:solidFill>
              <a:latin typeface="Arial"/>
            </a:endParaRPr>
          </a:p>
          <a:p>
            <a:pPr>
              <a:lnSpc>
                <a:spcPct val="100000"/>
              </a:lnSpc>
              <a:spcBef>
                <a:spcPts val="479"/>
              </a:spcBef>
              <a:spcAft>
                <a:spcPts val="601"/>
              </a:spcAft>
            </a:pPr>
            <a:endParaRPr b="0" lang="en-US" sz="2400" spc="-1" strike="noStrike">
              <a:solidFill>
                <a:srgbClr val="0000cc"/>
              </a:solidFill>
              <a:latin typeface="Arial"/>
            </a:endParaRPr>
          </a:p>
          <a:p>
            <a:pPr>
              <a:lnSpc>
                <a:spcPct val="100000"/>
              </a:lnSpc>
              <a:spcBef>
                <a:spcPts val="479"/>
              </a:spcBef>
              <a:spcAft>
                <a:spcPts val="601"/>
              </a:spcAft>
            </a:pPr>
            <a:endParaRPr b="0" lang="en-US" sz="2400" spc="-1" strike="noStrike">
              <a:solidFill>
                <a:srgbClr val="0000cc"/>
              </a:solidFill>
              <a:latin typeface="Arial"/>
            </a:endParaRPr>
          </a:p>
          <a:p>
            <a:pPr>
              <a:lnSpc>
                <a:spcPct val="100000"/>
              </a:lnSpc>
              <a:spcBef>
                <a:spcPts val="479"/>
              </a:spcBef>
              <a:spcAft>
                <a:spcPts val="601"/>
              </a:spcAft>
              <a:tabLst>
                <a:tab algn="l" pos="0"/>
              </a:tabLst>
            </a:pPr>
            <a:endParaRPr b="0" lang="en-US" sz="2400" spc="-1" strike="noStrike">
              <a:solidFill>
                <a:srgbClr val="0000cc"/>
              </a:solidFill>
              <a:latin typeface="Arial"/>
            </a:endParaRPr>
          </a:p>
          <a:p>
            <a:pPr>
              <a:lnSpc>
                <a:spcPct val="100000"/>
              </a:lnSpc>
              <a:spcBef>
                <a:spcPts val="479"/>
              </a:spcBef>
              <a:spcAft>
                <a:spcPts val="601"/>
              </a:spcAft>
              <a:tabLst>
                <a:tab algn="l" pos="0"/>
              </a:tabLst>
            </a:pPr>
            <a:endParaRPr b="0" lang="en-US" sz="2400" spc="-1" strike="noStrike">
              <a:solidFill>
                <a:srgbClr val="0000cc"/>
              </a:solidFill>
              <a:latin typeface="Arial"/>
            </a:endParaRPr>
          </a:p>
          <a:p>
            <a:pPr marL="343080" indent="-342720">
              <a:lnSpc>
                <a:spcPct val="100000"/>
              </a:lnSpc>
              <a:spcBef>
                <a:spcPts val="400"/>
              </a:spcBef>
              <a:tabLst>
                <a:tab algn="l" pos="0"/>
              </a:tabLst>
            </a:pPr>
            <a:endParaRPr b="0" lang="en-US" sz="2400" spc="-1" strike="noStrike">
              <a:solidFill>
                <a:srgbClr val="0000cc"/>
              </a:solidFill>
              <a:latin typeface="Arial"/>
            </a:endParaRPr>
          </a:p>
          <a:p>
            <a:pPr>
              <a:lnSpc>
                <a:spcPct val="100000"/>
              </a:lnSpc>
              <a:spcBef>
                <a:spcPts val="400"/>
              </a:spcBef>
              <a:tabLst>
                <a:tab algn="l" pos="0"/>
              </a:tabLst>
            </a:pPr>
            <a:endParaRPr b="0" lang="en-US" sz="24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     </a:t>
            </a:r>
            <a:endParaRPr b="0" lang="en-US" sz="2000" spc="-1" strike="noStrike">
              <a:solidFill>
                <a:srgbClr val="0000cc"/>
              </a:solidFill>
              <a:latin typeface="Arial"/>
            </a:endParaRPr>
          </a:p>
          <a:p>
            <a:pPr>
              <a:lnSpc>
                <a:spcPct val="100000"/>
              </a:lnSpc>
              <a:spcBef>
                <a:spcPts val="561"/>
              </a:spcBef>
              <a:tabLst>
                <a:tab algn="l" pos="0"/>
              </a:tabLst>
            </a:pPr>
            <a:endParaRPr b="0" lang="en-US" sz="2000" spc="-1" strike="noStrike">
              <a:solidFill>
                <a:srgbClr val="0000cc"/>
              </a:solidFill>
              <a:latin typeface="Arial"/>
            </a:endParaRPr>
          </a:p>
          <a:p>
            <a:pPr marL="457200">
              <a:lnSpc>
                <a:spcPct val="100000"/>
              </a:lnSpc>
              <a:spcBef>
                <a:spcPts val="400"/>
              </a:spcBef>
              <a:tabLst>
                <a:tab algn="l" pos="0"/>
              </a:tabLst>
            </a:pPr>
            <a:endParaRPr b="0" lang="en-US" sz="20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6" name="标题 1"/>
          <p:cNvSpPr txBox="1"/>
          <p:nvPr/>
        </p:nvSpPr>
        <p:spPr>
          <a:xfrm>
            <a:off x="311040" y="2311560"/>
            <a:ext cx="8000640" cy="1885680"/>
          </a:xfrm>
          <a:prstGeom prst="rect">
            <a:avLst/>
          </a:prstGeom>
          <a:noFill/>
          <a:ln w="0">
            <a:noFill/>
          </a:ln>
        </p:spPr>
        <p:txBody>
          <a:bodyPr anchor="ctr">
            <a:noAutofit/>
          </a:bodyPr>
          <a:p>
            <a:pPr>
              <a:lnSpc>
                <a:spcPct val="100000"/>
              </a:lnSpc>
            </a:pPr>
            <a:r>
              <a:rPr b="1" lang="en-US" sz="3600" spc="-1" strike="noStrike">
                <a:solidFill>
                  <a:srgbClr val="0000cc"/>
                </a:solidFill>
                <a:latin typeface="Times New Roman"/>
                <a:ea typeface="ＭＳ Ｐゴシック"/>
              </a:rPr>
              <a:t>Multimodal Emotion Recognition Using Deep Neural Networks</a:t>
            </a:r>
            <a:endParaRPr b="0" lang="en-US" sz="3600" spc="-1" strike="noStrike">
              <a:solidFill>
                <a:srgbClr val="000000"/>
              </a:solidFill>
              <a:latin typeface="Arial"/>
            </a:endParaRPr>
          </a:p>
        </p:txBody>
      </p:sp>
      <p:sp>
        <p:nvSpPr>
          <p:cNvPr id="377" name="Text Box 4"/>
          <p:cNvSpPr/>
          <p:nvPr/>
        </p:nvSpPr>
        <p:spPr>
          <a:xfrm>
            <a:off x="743040" y="5742000"/>
            <a:ext cx="8102160" cy="455400"/>
          </a:xfrm>
          <a:prstGeom prst="rect">
            <a:avLst/>
          </a:prstGeom>
          <a:noFill/>
          <a:ln w="0">
            <a:noFill/>
          </a:ln>
        </p:spPr>
        <p:style>
          <a:lnRef idx="0"/>
          <a:fillRef idx="0"/>
          <a:effectRef idx="0"/>
          <a:fontRef idx="minor"/>
        </p:style>
        <p:txBody>
          <a:bodyPr lIns="90000" rIns="90000" tIns="45000" bIns="45000">
            <a:spAutoFit/>
          </a:bodyPr>
          <a:p>
            <a:pPr>
              <a:lnSpc>
                <a:spcPct val="100000"/>
              </a:lnSpc>
            </a:pPr>
            <a:r>
              <a:rPr b="0" lang="en-US" sz="1200" spc="-1" strike="noStrike">
                <a:solidFill>
                  <a:srgbClr val="000000"/>
                </a:solidFill>
                <a:latin typeface="Times New Roman"/>
                <a:ea typeface="ＭＳ Ｐゴシック"/>
              </a:rPr>
              <a:t>Tang, H., Liu, W., Zheng, W.L. and Lu, B.L.Multimodal Emotion Recognition Using Deep Neural Networks. Proc. of International Conference on Neural Information Processing (pp. 811-819)</a:t>
            </a:r>
            <a:r>
              <a:rPr b="0" lang="zh-CN" sz="1200" spc="-1" strike="noStrike">
                <a:solidFill>
                  <a:srgbClr val="000000"/>
                </a:solidFill>
                <a:latin typeface="Times New Roman"/>
                <a:ea typeface="ＭＳ Ｐゴシック"/>
              </a:rPr>
              <a:t>， </a:t>
            </a:r>
            <a:r>
              <a:rPr b="0" lang="en-US" sz="1200" spc="-1" strike="noStrike">
                <a:solidFill>
                  <a:srgbClr val="000000"/>
                </a:solidFill>
                <a:latin typeface="Times New Roman"/>
                <a:ea typeface="ＭＳ Ｐゴシック"/>
              </a:rPr>
              <a:t>2017, November. Springer, Cham.</a:t>
            </a:r>
            <a:endParaRPr b="0" lang="en-US" sz="12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9" name="Title 1"/>
          <p:cNvSpPr txBox="1"/>
          <p:nvPr/>
        </p:nvSpPr>
        <p:spPr>
          <a:xfrm>
            <a:off x="0" y="334800"/>
            <a:ext cx="914364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Recurrent Networks offer a lot of flexibility:</a:t>
            </a:r>
            <a:endParaRPr b="0" lang="en-US" sz="3600" spc="-1" strike="noStrike">
              <a:solidFill>
                <a:srgbClr val="000000"/>
              </a:solidFill>
              <a:latin typeface="Arial"/>
            </a:endParaRPr>
          </a:p>
        </p:txBody>
      </p:sp>
      <p:pic>
        <p:nvPicPr>
          <p:cNvPr id="60" name="Picture 3" descr=""/>
          <p:cNvPicPr/>
          <p:nvPr/>
        </p:nvPicPr>
        <p:blipFill>
          <a:blip r:embed="rId1"/>
          <a:stretch/>
        </p:blipFill>
        <p:spPr>
          <a:xfrm>
            <a:off x="323640" y="1412640"/>
            <a:ext cx="8316000" cy="2755440"/>
          </a:xfrm>
          <a:prstGeom prst="rect">
            <a:avLst/>
          </a:prstGeom>
          <a:ln w="0">
            <a:noFill/>
          </a:ln>
        </p:spPr>
      </p:pic>
      <p:sp>
        <p:nvSpPr>
          <p:cNvPr id="61" name="Straight Arrow Connector 5"/>
          <p:cNvSpPr/>
          <p:nvPr/>
        </p:nvSpPr>
        <p:spPr>
          <a:xfrm flipH="1" flipV="1">
            <a:off x="809640" y="4302000"/>
            <a:ext cx="431640" cy="647640"/>
          </a:xfrm>
          <a:custGeom>
            <a:avLst/>
            <a:gdLst/>
            <a:ahLst/>
            <a:rect l="l" t="t" r="r" b="b"/>
            <a:pathLst>
              <a:path w="21600" h="21600">
                <a:moveTo>
                  <a:pt x="0" y="0"/>
                </a:moveTo>
                <a:lnTo>
                  <a:pt x="21600" y="21600"/>
                </a:lnTo>
              </a:path>
            </a:pathLst>
          </a:custGeom>
          <a:solidFill>
            <a:schemeClr val="accent1"/>
          </a:solidFill>
          <a:ln w="28575">
            <a:solidFill>
              <a:srgbClr val="00cc99"/>
            </a:solidFill>
            <a:round/>
            <a:tailEnd len="med" type="triangle" w="med"/>
          </a:ln>
        </p:spPr>
        <p:style>
          <a:lnRef idx="0"/>
          <a:fillRef idx="0"/>
          <a:effectRef idx="0"/>
          <a:fontRef idx="minor"/>
        </p:style>
      </p:sp>
      <p:sp>
        <p:nvSpPr>
          <p:cNvPr id="62" name="TextBox 6"/>
          <p:cNvSpPr/>
          <p:nvPr/>
        </p:nvSpPr>
        <p:spPr>
          <a:xfrm>
            <a:off x="339840" y="5190120"/>
            <a:ext cx="259668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Vanilla Neural Networks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8" name="标题 1"/>
          <p:cNvSpPr txBox="1"/>
          <p:nvPr/>
        </p:nvSpPr>
        <p:spPr>
          <a:xfrm>
            <a:off x="183240" y="407160"/>
            <a:ext cx="8646840" cy="685440"/>
          </a:xfrm>
          <a:prstGeom prst="rect">
            <a:avLst/>
          </a:prstGeom>
          <a:noFill/>
          <a:ln w="0">
            <a:noFill/>
          </a:ln>
        </p:spPr>
        <p:txBody>
          <a:bodyPr anchor="ctr">
            <a:noAutofit/>
          </a:bodyPr>
          <a:p>
            <a:pPr>
              <a:lnSpc>
                <a:spcPct val="100000"/>
              </a:lnSpc>
            </a:pPr>
            <a:r>
              <a:rPr b="1" lang="en-US" sz="3200" spc="-1" strike="noStrike">
                <a:solidFill>
                  <a:srgbClr val="0000cc"/>
                </a:solidFill>
                <a:latin typeface="Calisto MT"/>
                <a:ea typeface="宋体"/>
              </a:rPr>
              <a:t>Multimodal Emotion Recognition using LSTM</a:t>
            </a:r>
            <a:endParaRPr b="0" lang="en-US" sz="3200" spc="-1" strike="noStrike">
              <a:solidFill>
                <a:srgbClr val="000000"/>
              </a:solidFill>
              <a:latin typeface="Arial"/>
            </a:endParaRPr>
          </a:p>
        </p:txBody>
      </p:sp>
      <p:sp>
        <p:nvSpPr>
          <p:cNvPr id="379" name="内容占位符 2"/>
          <p:cNvSpPr txBox="1"/>
          <p:nvPr/>
        </p:nvSpPr>
        <p:spPr>
          <a:xfrm>
            <a:off x="264960" y="1217520"/>
            <a:ext cx="8483400" cy="4876560"/>
          </a:xfrm>
          <a:prstGeom prst="rect">
            <a:avLst/>
          </a:prstGeom>
          <a:noFill/>
          <a:ln w="0">
            <a:noFill/>
          </a:ln>
        </p:spPr>
        <p:txBody>
          <a:bodyPr>
            <a:noAutofit/>
          </a:bodyPr>
          <a:p>
            <a:pPr marL="343080" indent="-342720">
              <a:lnSpc>
                <a:spcPct val="100000"/>
              </a:lnSpc>
              <a:spcBef>
                <a:spcPts val="479"/>
              </a:spcBef>
              <a:buClr>
                <a:srgbClr val="0000cc"/>
              </a:buClr>
              <a:buSzPct val="80000"/>
              <a:buFont typeface="Wingdings" charset="2"/>
              <a:buChar char=""/>
            </a:pPr>
            <a:r>
              <a:rPr b="0" lang="en-US" sz="2400" spc="-1" strike="noStrike">
                <a:solidFill>
                  <a:srgbClr val="660033"/>
                </a:solidFill>
                <a:latin typeface="Calisto MT"/>
                <a:ea typeface="MS Mincho"/>
              </a:rPr>
              <a:t>Previous work only utilizes current time step’s features.</a:t>
            </a:r>
            <a:endParaRPr b="0" lang="en-US" sz="2400" spc="-1" strike="noStrike">
              <a:solidFill>
                <a:srgbClr val="0000cc"/>
              </a:solidFill>
              <a:latin typeface="Arial"/>
            </a:endParaRPr>
          </a:p>
          <a:p>
            <a:pPr marL="343080" indent="-342720">
              <a:lnSpc>
                <a:spcPct val="100000"/>
              </a:lnSpc>
              <a:spcBef>
                <a:spcPts val="479"/>
              </a:spcBef>
              <a:buClr>
                <a:srgbClr val="0000cc"/>
              </a:buClr>
              <a:buSzPct val="80000"/>
              <a:buFont typeface="Wingdings" charset="2"/>
              <a:buChar char=""/>
            </a:pPr>
            <a:r>
              <a:rPr b="0" lang="en-US" sz="2400" spc="-1" strike="noStrike">
                <a:solidFill>
                  <a:srgbClr val="660033"/>
                </a:solidFill>
                <a:latin typeface="Calisto MT"/>
                <a:ea typeface="MS Mincho"/>
              </a:rPr>
              <a:t>To incorporate the temporal dependency information of features, we use Long Short Term Memory (LSTM) neural networks as a temporal encoder.</a:t>
            </a:r>
            <a:endParaRPr b="0" lang="en-US" sz="2400" spc="-1" strike="noStrike">
              <a:solidFill>
                <a:srgbClr val="0000cc"/>
              </a:solidFill>
              <a:latin typeface="Arial"/>
            </a:endParaRPr>
          </a:p>
          <a:p>
            <a:pPr>
              <a:lnSpc>
                <a:spcPct val="100000"/>
              </a:lnSpc>
              <a:spcBef>
                <a:spcPts val="561"/>
              </a:spcBef>
            </a:pPr>
            <a:endParaRPr b="0" lang="en-US" sz="2400" spc="-1" strike="noStrike">
              <a:solidFill>
                <a:srgbClr val="0000cc"/>
              </a:solidFill>
              <a:latin typeface="Arial"/>
            </a:endParaRPr>
          </a:p>
          <a:p>
            <a:pPr>
              <a:lnSpc>
                <a:spcPct val="100000"/>
              </a:lnSpc>
              <a:spcBef>
                <a:spcPts val="561"/>
              </a:spcBef>
            </a:pPr>
            <a:endParaRPr b="0" lang="en-US" sz="2400" spc="-1" strike="noStrike">
              <a:solidFill>
                <a:srgbClr val="0000cc"/>
              </a:solidFill>
              <a:latin typeface="Arial"/>
            </a:endParaRPr>
          </a:p>
        </p:txBody>
      </p:sp>
      <p:sp>
        <p:nvSpPr>
          <p:cNvPr id="380" name="灯片编号占位符 3"/>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pic>
        <p:nvPicPr>
          <p:cNvPr id="381" name="图片 4" descr=""/>
          <p:cNvPicPr/>
          <p:nvPr/>
        </p:nvPicPr>
        <p:blipFill>
          <a:blip r:embed="rId1"/>
          <a:stretch/>
        </p:blipFill>
        <p:spPr>
          <a:xfrm>
            <a:off x="690480" y="3247920"/>
            <a:ext cx="2312640" cy="2931840"/>
          </a:xfrm>
          <a:prstGeom prst="rect">
            <a:avLst/>
          </a:prstGeom>
          <a:ln w="0">
            <a:noFill/>
          </a:ln>
        </p:spPr>
      </p:pic>
      <p:pic>
        <p:nvPicPr>
          <p:cNvPr id="382" name="图片 5" descr=""/>
          <p:cNvPicPr/>
          <p:nvPr/>
        </p:nvPicPr>
        <p:blipFill>
          <a:blip r:embed="rId2"/>
          <a:srcRect l="11555" t="6916" r="9287" b="10106"/>
          <a:stretch/>
        </p:blipFill>
        <p:spPr>
          <a:xfrm>
            <a:off x="3311640" y="3286080"/>
            <a:ext cx="5436720" cy="2855520"/>
          </a:xfrm>
          <a:prstGeom prst="rect">
            <a:avLst/>
          </a:prstGeom>
          <a:ln w="0">
            <a:noFill/>
          </a:ln>
        </p:spPr>
      </p:pic>
      <p:sp>
        <p:nvSpPr>
          <p:cNvPr id="383" name="直接连接符 6"/>
          <p:cNvSpPr/>
          <p:nvPr/>
        </p:nvSpPr>
        <p:spPr>
          <a:xfrm>
            <a:off x="2277720" y="3036600"/>
            <a:ext cx="360" cy="3429000"/>
          </a:xfrm>
          <a:prstGeom prst="line">
            <a:avLst/>
          </a:prstGeom>
          <a:ln w="76200">
            <a:solidFill>
              <a:srgbClr val="2d2db9"/>
            </a:solidFill>
            <a:round/>
          </a:ln>
        </p:spPr>
        <p:style>
          <a:lnRef idx="0"/>
          <a:fillRef idx="0"/>
          <a:effectRef idx="0"/>
          <a:fontRef idx="minor"/>
        </p:style>
      </p:sp>
      <p:sp>
        <p:nvSpPr>
          <p:cNvPr id="384" name="直接连接符 7"/>
          <p:cNvSpPr/>
          <p:nvPr/>
        </p:nvSpPr>
        <p:spPr>
          <a:xfrm>
            <a:off x="7315200" y="3036600"/>
            <a:ext cx="360" cy="3429000"/>
          </a:xfrm>
          <a:prstGeom prst="line">
            <a:avLst/>
          </a:prstGeom>
          <a:ln w="76200">
            <a:solidFill>
              <a:srgbClr val="2d2db9"/>
            </a:solidFill>
            <a:round/>
          </a:ln>
        </p:spPr>
        <p:style>
          <a:lnRef idx="0"/>
          <a:fillRef idx="0"/>
          <a:effectRef idx="0"/>
          <a:fontRef idx="minor"/>
        </p:style>
      </p:sp>
      <p:sp>
        <p:nvSpPr>
          <p:cNvPr id="385" name="矩形 8"/>
          <p:cNvSpPr/>
          <p:nvPr/>
        </p:nvSpPr>
        <p:spPr>
          <a:xfrm>
            <a:off x="690840" y="3036600"/>
            <a:ext cx="1586520" cy="3428640"/>
          </a:xfrm>
          <a:prstGeom prst="rect">
            <a:avLst/>
          </a:prstGeom>
          <a:gradFill rotWithShape="0">
            <a:gsLst>
              <a:gs pos="0">
                <a:srgbClr val="2d2db9"/>
              </a:gs>
              <a:gs pos="100000">
                <a:srgbClr val="adadeb">
                  <a:alpha val="50196"/>
                </a:srgbClr>
              </a:gs>
            </a:gsLst>
            <a:lin ang="10800000"/>
          </a:gradFill>
          <a:ln w="9525">
            <a:noFill/>
          </a:ln>
        </p:spPr>
        <p:style>
          <a:lnRef idx="0"/>
          <a:fillRef idx="0"/>
          <a:effectRef idx="0"/>
          <a:fontRef idx="minor"/>
        </p:style>
      </p:sp>
      <p:sp>
        <p:nvSpPr>
          <p:cNvPr id="386" name="矩形 9"/>
          <p:cNvSpPr/>
          <p:nvPr/>
        </p:nvSpPr>
        <p:spPr>
          <a:xfrm>
            <a:off x="3311640" y="3036600"/>
            <a:ext cx="4003200" cy="3428640"/>
          </a:xfrm>
          <a:prstGeom prst="rect">
            <a:avLst/>
          </a:prstGeom>
          <a:gradFill rotWithShape="0">
            <a:gsLst>
              <a:gs pos="0">
                <a:srgbClr val="2d2db9"/>
              </a:gs>
              <a:gs pos="100000">
                <a:srgbClr val="adadeb">
                  <a:alpha val="50196"/>
                </a:srgbClr>
              </a:gs>
            </a:gsLst>
            <a:lin ang="10800000"/>
          </a:gradFill>
          <a:ln w="9525">
            <a:noFill/>
          </a:ln>
        </p:spPr>
        <p:style>
          <a:lnRef idx="0"/>
          <a:fillRef idx="0"/>
          <a:effectRef idx="0"/>
          <a:fontRef idx="minor"/>
        </p:style>
      </p:sp>
    </p:spTree>
  </p:cSld>
  <mc:AlternateContent>
    <mc:Choice Requires="p14">
      <p:transition spd="slow" p14:dur="2000"/>
    </mc:Choice>
    <mc:Fallback>
      <p:transition spd="slow"/>
    </mc:Fallback>
  </mc:AlternateContent>
  <p:timing>
    <p:tnLst>
      <p:par>
        <p:cTn id="7" dur="indefinite" restart="never" nodeType="tmRoot">
          <p:childTnLst>
            <p:seq>
              <p:cTn id="8" dur="indefinite" nodeType="mainSeq">
                <p:childTnLst>
                  <p:par>
                    <p:cTn id="9" nodeType="clickEffect" fill="hold">
                      <p:stCondLst>
                        <p:cond delay="indefinite"/>
                      </p:stCondLst>
                      <p:childTnLst>
                        <p:par>
                          <p:cTn id="10" nodeType="withEffect" fill="hold">
                            <p:stCondLst>
                              <p:cond delay="0"/>
                            </p:stCondLst>
                            <p:childTnLst>
                              <p:par>
                                <p:cTn id="11" nodeType="clickEffect" fill="hold" presetClass="entr" presetID="10">
                                  <p:stCondLst>
                                    <p:cond delay="0"/>
                                  </p:stCondLst>
                                  <p:childTnLst>
                                    <p:set>
                                      <p:cBhvr>
                                        <p:cTn id="12" dur="1" fill="hold">
                                          <p:stCondLst>
                                            <p:cond delay="0"/>
                                          </p:stCondLst>
                                        </p:cTn>
                                        <p:tgtEl>
                                          <p:spTgt spid="385"/>
                                        </p:tgtEl>
                                        <p:attrNameLst>
                                          <p:attrName>style.visibility</p:attrName>
                                        </p:attrNameLst>
                                      </p:cBhvr>
                                      <p:to>
                                        <p:strVal val="visible"/>
                                      </p:to>
                                    </p:set>
                                    <p:animEffect filter="fade" transition="in">
                                      <p:cBhvr additive="repl">
                                        <p:cTn id="13" dur="500"/>
                                        <p:tgtEl>
                                          <p:spTgt spid="385"/>
                                        </p:tgtEl>
                                      </p:cBhvr>
                                    </p:animEffect>
                                  </p:childTnLst>
                                </p:cTn>
                              </p:par>
                              <p:par>
                                <p:cTn id="14" nodeType="withEffect" fill="hold" presetClass="entr" presetID="10">
                                  <p:stCondLst>
                                    <p:cond delay="0"/>
                                  </p:stCondLst>
                                  <p:childTnLst>
                                    <p:set>
                                      <p:cBhvr>
                                        <p:cTn id="15" dur="1" fill="hold">
                                          <p:stCondLst>
                                            <p:cond delay="0"/>
                                          </p:stCondLst>
                                        </p:cTn>
                                        <p:tgtEl>
                                          <p:spTgt spid="386"/>
                                        </p:tgtEl>
                                        <p:attrNameLst>
                                          <p:attrName>style.visibility</p:attrName>
                                        </p:attrNameLst>
                                      </p:cBhvr>
                                      <p:to>
                                        <p:strVal val="visible"/>
                                      </p:to>
                                    </p:set>
                                    <p:animEffect filter="fade" transition="in">
                                      <p:cBhvr additive="repl">
                                        <p:cTn id="16" dur="5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387" name="图片 1" descr=""/>
          <p:cNvPicPr/>
          <p:nvPr/>
        </p:nvPicPr>
        <p:blipFill>
          <a:blip r:embed="rId1"/>
          <a:stretch/>
        </p:blipFill>
        <p:spPr>
          <a:xfrm>
            <a:off x="604800" y="3473280"/>
            <a:ext cx="7895880" cy="2766600"/>
          </a:xfrm>
          <a:prstGeom prst="rect">
            <a:avLst/>
          </a:prstGeom>
          <a:ln w="0">
            <a:noFill/>
          </a:ln>
        </p:spPr>
      </p:pic>
      <p:sp>
        <p:nvSpPr>
          <p:cNvPr id="388" name="标题 1"/>
          <p:cNvSpPr txBox="1"/>
          <p:nvPr/>
        </p:nvSpPr>
        <p:spPr>
          <a:xfrm>
            <a:off x="150840" y="343080"/>
            <a:ext cx="846432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Bimodal-LSTM Network</a:t>
            </a:r>
            <a:endParaRPr b="0" lang="en-US" sz="3600" spc="-1" strike="noStrike">
              <a:solidFill>
                <a:srgbClr val="000000"/>
              </a:solidFill>
              <a:latin typeface="Arial"/>
            </a:endParaRPr>
          </a:p>
        </p:txBody>
      </p:sp>
      <p:sp>
        <p:nvSpPr>
          <p:cNvPr id="389" name="内容占位符 2"/>
          <p:cNvSpPr txBox="1"/>
          <p:nvPr/>
        </p:nvSpPr>
        <p:spPr>
          <a:xfrm>
            <a:off x="331920" y="1211400"/>
            <a:ext cx="8465760" cy="2952360"/>
          </a:xfrm>
          <a:prstGeom prst="rect">
            <a:avLst/>
          </a:prstGeom>
          <a:noFill/>
          <a:ln w="0">
            <a:noFill/>
          </a:ln>
        </p:spPr>
        <p:txBody>
          <a:bodyPr>
            <a:noAutofit/>
          </a:bodyPr>
          <a:p>
            <a:pPr marL="343080" indent="-342720">
              <a:lnSpc>
                <a:spcPct val="100000"/>
              </a:lnSpc>
              <a:spcBef>
                <a:spcPts val="479"/>
              </a:spcBef>
              <a:buClr>
                <a:srgbClr val="0000cc"/>
              </a:buClr>
              <a:buSzPct val="80000"/>
              <a:buFont typeface="Wingdings" charset="2"/>
              <a:buChar char=""/>
            </a:pPr>
            <a:r>
              <a:rPr b="0" lang="en-US" sz="2400" spc="-1" strike="noStrike">
                <a:solidFill>
                  <a:srgbClr val="660033"/>
                </a:solidFill>
                <a:latin typeface="Calisto MT"/>
                <a:ea typeface="MS Mincho"/>
              </a:rPr>
              <a:t>Two LSTM layers are built for each modality to extract temporal information.</a:t>
            </a:r>
            <a:endParaRPr b="0" lang="en-US" sz="2400" spc="-1" strike="noStrike">
              <a:solidFill>
                <a:srgbClr val="0000cc"/>
              </a:solidFill>
              <a:latin typeface="Arial"/>
            </a:endParaRPr>
          </a:p>
          <a:p>
            <a:pPr marL="343080" indent="-342720">
              <a:lnSpc>
                <a:spcPct val="100000"/>
              </a:lnSpc>
              <a:spcBef>
                <a:spcPts val="479"/>
              </a:spcBef>
              <a:buClr>
                <a:srgbClr val="0000cc"/>
              </a:buClr>
              <a:buSzPct val="80000"/>
              <a:buFont typeface="Wingdings" charset="2"/>
              <a:buChar char=""/>
            </a:pPr>
            <a:r>
              <a:rPr b="0" lang="en-US" sz="2400" spc="-1" strike="noStrike">
                <a:solidFill>
                  <a:srgbClr val="660033"/>
                </a:solidFill>
                <a:latin typeface="Calisto MT"/>
                <a:ea typeface="MS Mincho"/>
              </a:rPr>
              <a:t>One classification layer with L2-regularized hinge loss.</a:t>
            </a:r>
            <a:endParaRPr b="0" lang="en-US" sz="2400" spc="-1" strike="noStrike">
              <a:solidFill>
                <a:srgbClr val="0000cc"/>
              </a:solidFill>
              <a:latin typeface="Arial"/>
            </a:endParaRPr>
          </a:p>
          <a:p>
            <a:pPr marL="343080" indent="-342720">
              <a:lnSpc>
                <a:spcPct val="100000"/>
              </a:lnSpc>
              <a:spcBef>
                <a:spcPts val="479"/>
              </a:spcBef>
              <a:buClr>
                <a:srgbClr val="0000cc"/>
              </a:buClr>
              <a:buSzPct val="80000"/>
              <a:buFont typeface="Wingdings" charset="2"/>
              <a:buChar char=""/>
            </a:pPr>
            <a:r>
              <a:rPr b="0" lang="en-US" sz="2400" spc="-1" strike="noStrike">
                <a:solidFill>
                  <a:srgbClr val="660033"/>
                </a:solidFill>
                <a:latin typeface="Calisto MT"/>
                <a:ea typeface="MS Mincho"/>
              </a:rPr>
              <a:t>Dropout is applied for better generalization performance.</a:t>
            </a:r>
            <a:endParaRPr b="0" lang="en-US" sz="24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0" name="标题 1"/>
          <p:cNvSpPr txBox="1"/>
          <p:nvPr/>
        </p:nvSpPr>
        <p:spPr>
          <a:xfrm>
            <a:off x="107640" y="371520"/>
            <a:ext cx="947196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Experiment details: EEG feature extraction</a:t>
            </a:r>
            <a:endParaRPr b="0" lang="en-US" sz="3600" spc="-1" strike="noStrike">
              <a:solidFill>
                <a:srgbClr val="000000"/>
              </a:solidFill>
              <a:latin typeface="Arial"/>
            </a:endParaRPr>
          </a:p>
        </p:txBody>
      </p:sp>
      <p:sp>
        <p:nvSpPr>
          <p:cNvPr id="391" name="灯片编号占位符 4"/>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392" name="内容占位符 2"/>
          <p:cNvSpPr txBox="1"/>
          <p:nvPr/>
        </p:nvSpPr>
        <p:spPr>
          <a:xfrm>
            <a:off x="357120" y="1211400"/>
            <a:ext cx="8257680" cy="5159160"/>
          </a:xfrm>
          <a:prstGeom prst="rect">
            <a:avLst/>
          </a:prstGeom>
          <a:noFill/>
          <a:ln w="0">
            <a:noFill/>
          </a:ln>
        </p:spPr>
        <p:txBody>
          <a:bodyPr>
            <a:noAutofit/>
          </a:bodyPr>
          <a:p>
            <a:pPr marL="343080" indent="-342720">
              <a:lnSpc>
                <a:spcPct val="100000"/>
              </a:lnSpc>
              <a:spcBef>
                <a:spcPts val="479"/>
              </a:spcBef>
              <a:buClr>
                <a:srgbClr val="0000cc"/>
              </a:buClr>
              <a:buSzPct val="80000"/>
              <a:buFont typeface="Wingdings" charset="2"/>
              <a:buChar char=""/>
            </a:pPr>
            <a:r>
              <a:rPr b="0" lang="en-US" sz="2400" spc="-1" strike="noStrike">
                <a:solidFill>
                  <a:srgbClr val="660033"/>
                </a:solidFill>
                <a:latin typeface="Calisto MT"/>
                <a:ea typeface="MS Mincho"/>
              </a:rPr>
              <a:t>The feature extraction procedure includes STFT, and power spectral  density calculation. (Example on SEED: Window size of STFT is 4-s without overlapping, 5 bands for 62 channels </a:t>
            </a:r>
            <a:r>
              <a:rPr b="0" lang="en-US" sz="2400" spc="-1" strike="noStrike">
                <a:solidFill>
                  <a:srgbClr val="660033"/>
                </a:solidFill>
                <a:latin typeface="Wingdings"/>
                <a:ea typeface="MS Mincho"/>
              </a:rPr>
              <a:t></a:t>
            </a:r>
            <a:r>
              <a:rPr b="0" lang="en-US" sz="2400" spc="-1" strike="noStrike">
                <a:solidFill>
                  <a:srgbClr val="660033"/>
                </a:solidFill>
                <a:latin typeface="Calisto MT"/>
                <a:ea typeface="MS Mincho"/>
              </a:rPr>
              <a:t> Totally 900 310-dimension feature vectors; for each movie clip, there are 60 310-dimension feature vectors continuously in temporal domain.)</a:t>
            </a:r>
            <a:endParaRPr b="0" lang="en-US" sz="2400" spc="-1" strike="noStrike">
              <a:solidFill>
                <a:srgbClr val="0000cc"/>
              </a:solidFill>
              <a:latin typeface="Arial"/>
            </a:endParaRPr>
          </a:p>
        </p:txBody>
      </p:sp>
      <p:pic>
        <p:nvPicPr>
          <p:cNvPr id="393" name="图片 13" descr=""/>
          <p:cNvPicPr/>
          <p:nvPr/>
        </p:nvPicPr>
        <p:blipFill>
          <a:blip r:embed="rId1"/>
          <a:srcRect l="0" t="0" r="53716" b="0"/>
          <a:stretch/>
        </p:blipFill>
        <p:spPr>
          <a:xfrm>
            <a:off x="701640" y="3591000"/>
            <a:ext cx="4806720" cy="1320480"/>
          </a:xfrm>
          <a:prstGeom prst="rect">
            <a:avLst/>
          </a:prstGeom>
          <a:ln w="0">
            <a:noFill/>
          </a:ln>
        </p:spPr>
      </p:pic>
      <p:pic>
        <p:nvPicPr>
          <p:cNvPr id="394" name="图片 13" descr=""/>
          <p:cNvPicPr/>
          <p:nvPr/>
        </p:nvPicPr>
        <p:blipFill>
          <a:blip r:embed="rId2"/>
          <a:srcRect l="52186" t="0" r="0" b="0"/>
          <a:stretch/>
        </p:blipFill>
        <p:spPr>
          <a:xfrm>
            <a:off x="3144960" y="5065560"/>
            <a:ext cx="5127120" cy="1363320"/>
          </a:xfrm>
          <a:prstGeom prst="rect">
            <a:avLst/>
          </a:prstGeom>
          <a:ln w="0">
            <a:noFill/>
          </a:ln>
        </p:spPr>
      </p:pic>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标题 1"/>
          <p:cNvSpPr txBox="1"/>
          <p:nvPr/>
        </p:nvSpPr>
        <p:spPr>
          <a:xfrm>
            <a:off x="262080" y="303120"/>
            <a:ext cx="846432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Experiment details: preprocessing</a:t>
            </a:r>
            <a:endParaRPr b="0" lang="en-US" sz="3600" spc="-1" strike="noStrike">
              <a:solidFill>
                <a:srgbClr val="000000"/>
              </a:solidFill>
              <a:latin typeface="Arial"/>
            </a:endParaRPr>
          </a:p>
        </p:txBody>
      </p:sp>
      <p:sp>
        <p:nvSpPr>
          <p:cNvPr id="396" name="灯片编号占位符 4"/>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397" name="内容占位符 2"/>
          <p:cNvSpPr txBox="1"/>
          <p:nvPr/>
        </p:nvSpPr>
        <p:spPr>
          <a:xfrm>
            <a:off x="313560" y="1082160"/>
            <a:ext cx="8681760" cy="5159160"/>
          </a:xfrm>
          <a:prstGeom prst="rect">
            <a:avLst/>
          </a:prstGeom>
          <a:blipFill rotWithShape="0">
            <a:blip r:embed="rId1"/>
            <a:stretch/>
          </a:blip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latin typeface="Calisto MT"/>
              </a:rPr>
              <a:t> </a:t>
            </a:r>
            <a:endParaRPr b="0" lang="en-US" sz="2800" spc="-1" strike="noStrike">
              <a:solidFill>
                <a:srgbClr val="0000cc"/>
              </a:solidFill>
              <a:latin typeface="Arial"/>
            </a:endParaRPr>
          </a:p>
        </p:txBody>
      </p:sp>
      <p:grpSp>
        <p:nvGrpSpPr>
          <p:cNvPr id="398" name="组合 55"/>
          <p:cNvGrpSpPr/>
          <p:nvPr/>
        </p:nvGrpSpPr>
        <p:grpSpPr>
          <a:xfrm>
            <a:off x="5486760" y="4154400"/>
            <a:ext cx="2207880" cy="2631960"/>
            <a:chOff x="5486760" y="4154400"/>
            <a:chExt cx="2207880" cy="2631960"/>
          </a:xfrm>
        </p:grpSpPr>
        <p:pic>
          <p:nvPicPr>
            <p:cNvPr id="399" name="图片 12" descr=""/>
            <p:cNvPicPr/>
            <p:nvPr/>
          </p:nvPicPr>
          <p:blipFill>
            <a:blip r:embed="rId2"/>
            <a:stretch/>
          </p:blipFill>
          <p:spPr>
            <a:xfrm flipH="1">
              <a:off x="6411600" y="4154400"/>
              <a:ext cx="235440" cy="1098720"/>
            </a:xfrm>
            <a:prstGeom prst="rect">
              <a:avLst/>
            </a:prstGeom>
            <a:ln w="0">
              <a:noFill/>
            </a:ln>
          </p:spPr>
        </p:pic>
        <p:pic>
          <p:nvPicPr>
            <p:cNvPr id="400" name="图片 13" descr=""/>
            <p:cNvPicPr/>
            <p:nvPr/>
          </p:nvPicPr>
          <p:blipFill>
            <a:blip r:embed="rId3"/>
            <a:stretch/>
          </p:blipFill>
          <p:spPr>
            <a:xfrm flipH="1">
              <a:off x="7210800" y="5571360"/>
              <a:ext cx="220320" cy="1103760"/>
            </a:xfrm>
            <a:prstGeom prst="rect">
              <a:avLst/>
            </a:prstGeom>
            <a:ln w="0">
              <a:noFill/>
            </a:ln>
          </p:spPr>
        </p:pic>
        <p:pic>
          <p:nvPicPr>
            <p:cNvPr id="401" name="图片 15" descr=""/>
            <p:cNvPicPr/>
            <p:nvPr/>
          </p:nvPicPr>
          <p:blipFill>
            <a:blip r:embed="rId4"/>
            <a:stretch/>
          </p:blipFill>
          <p:spPr>
            <a:xfrm flipH="1">
              <a:off x="5486760" y="4549680"/>
              <a:ext cx="215280" cy="1088640"/>
            </a:xfrm>
            <a:prstGeom prst="rect">
              <a:avLst/>
            </a:prstGeom>
            <a:ln w="0">
              <a:noFill/>
            </a:ln>
          </p:spPr>
        </p:pic>
        <p:pic>
          <p:nvPicPr>
            <p:cNvPr id="402" name="图片 16" descr=""/>
            <p:cNvPicPr/>
            <p:nvPr/>
          </p:nvPicPr>
          <p:blipFill>
            <a:blip r:embed="rId5"/>
            <a:stretch/>
          </p:blipFill>
          <p:spPr>
            <a:xfrm flipH="1">
              <a:off x="6185880" y="5697720"/>
              <a:ext cx="225360" cy="1088640"/>
            </a:xfrm>
            <a:prstGeom prst="rect">
              <a:avLst/>
            </a:prstGeom>
            <a:ln w="0">
              <a:noFill/>
            </a:ln>
          </p:spPr>
        </p:pic>
        <p:pic>
          <p:nvPicPr>
            <p:cNvPr id="403" name="图片 17" descr=""/>
            <p:cNvPicPr/>
            <p:nvPr/>
          </p:nvPicPr>
          <p:blipFill>
            <a:blip r:embed="rId6"/>
            <a:stretch/>
          </p:blipFill>
          <p:spPr>
            <a:xfrm flipH="1">
              <a:off x="7484400" y="4206240"/>
              <a:ext cx="210240" cy="1088640"/>
            </a:xfrm>
            <a:prstGeom prst="rect">
              <a:avLst/>
            </a:prstGeom>
            <a:ln w="0">
              <a:noFill/>
            </a:ln>
          </p:spPr>
        </p:pic>
      </p:grpSp>
      <p:grpSp>
        <p:nvGrpSpPr>
          <p:cNvPr id="404" name="组合 23"/>
          <p:cNvGrpSpPr/>
          <p:nvPr/>
        </p:nvGrpSpPr>
        <p:grpSpPr>
          <a:xfrm>
            <a:off x="8085240" y="5324400"/>
            <a:ext cx="640800" cy="106200"/>
            <a:chOff x="8085240" y="5324400"/>
            <a:chExt cx="640800" cy="106200"/>
          </a:xfrm>
        </p:grpSpPr>
        <p:sp>
          <p:nvSpPr>
            <p:cNvPr id="405" name="椭圆 19"/>
            <p:cNvSpPr/>
            <p:nvPr/>
          </p:nvSpPr>
          <p:spPr>
            <a:xfrm>
              <a:off x="8085240" y="5326200"/>
              <a:ext cx="104400" cy="104400"/>
            </a:xfrm>
            <a:prstGeom prst="ellipse">
              <a:avLst/>
            </a:prstGeom>
            <a:solidFill>
              <a:schemeClr val="tx1"/>
            </a:solidFill>
            <a:ln w="9525">
              <a:noFill/>
            </a:ln>
            <a:effectLst>
              <a:outerShdw algn="ctr" dir="13500000" dist="17819" rotWithShape="0">
                <a:schemeClr val="tx1">
                  <a:gamma val="-1"/>
                  <a:shade val="60000"/>
                  <a:invGamma val="-1"/>
                </a:schemeClr>
              </a:outerShdw>
            </a:effectLst>
          </p:spPr>
          <p:style>
            <a:lnRef idx="0"/>
            <a:fillRef idx="0"/>
            <a:effectRef idx="0"/>
            <a:fontRef idx="minor"/>
          </p:style>
        </p:sp>
        <p:sp>
          <p:nvSpPr>
            <p:cNvPr id="406" name="椭圆 20"/>
            <p:cNvSpPr/>
            <p:nvPr/>
          </p:nvSpPr>
          <p:spPr>
            <a:xfrm>
              <a:off x="8361360" y="5326200"/>
              <a:ext cx="104400" cy="104400"/>
            </a:xfrm>
            <a:prstGeom prst="ellipse">
              <a:avLst/>
            </a:prstGeom>
            <a:solidFill>
              <a:schemeClr val="tx1"/>
            </a:solidFill>
            <a:ln w="9525">
              <a:noFill/>
            </a:ln>
            <a:effectLst>
              <a:outerShdw algn="ctr" dir="13500000" dist="17819" rotWithShape="0">
                <a:schemeClr val="tx1">
                  <a:gamma val="-1"/>
                  <a:shade val="60000"/>
                  <a:invGamma val="-1"/>
                </a:schemeClr>
              </a:outerShdw>
            </a:effectLst>
          </p:spPr>
          <p:style>
            <a:lnRef idx="0"/>
            <a:fillRef idx="0"/>
            <a:effectRef idx="0"/>
            <a:fontRef idx="minor"/>
          </p:style>
        </p:sp>
        <p:sp>
          <p:nvSpPr>
            <p:cNvPr id="407" name="椭圆 21"/>
            <p:cNvSpPr/>
            <p:nvPr/>
          </p:nvSpPr>
          <p:spPr>
            <a:xfrm>
              <a:off x="8621640" y="5324400"/>
              <a:ext cx="104400" cy="104400"/>
            </a:xfrm>
            <a:prstGeom prst="ellipse">
              <a:avLst/>
            </a:prstGeom>
            <a:solidFill>
              <a:schemeClr val="tx1"/>
            </a:solidFill>
            <a:ln w="9525">
              <a:noFill/>
            </a:ln>
            <a:effectLst>
              <a:outerShdw algn="ctr" dir="13500000" dist="17819" rotWithShape="0">
                <a:schemeClr val="tx1">
                  <a:gamma val="-1"/>
                  <a:shade val="60000"/>
                  <a:invGamma val="-1"/>
                </a:schemeClr>
              </a:outerShdw>
            </a:effectLst>
          </p:spPr>
          <p:style>
            <a:lnRef idx="0"/>
            <a:fillRef idx="0"/>
            <a:effectRef idx="0"/>
            <a:fontRef idx="minor"/>
          </p:style>
        </p:sp>
      </p:grpSp>
      <p:grpSp>
        <p:nvGrpSpPr>
          <p:cNvPr id="408" name="组合 56"/>
          <p:cNvGrpSpPr/>
          <p:nvPr/>
        </p:nvGrpSpPr>
        <p:grpSpPr>
          <a:xfrm>
            <a:off x="166680" y="4275000"/>
            <a:ext cx="4269960" cy="2098440"/>
            <a:chOff x="166680" y="4275000"/>
            <a:chExt cx="4269960" cy="2098440"/>
          </a:xfrm>
        </p:grpSpPr>
        <p:pic>
          <p:nvPicPr>
            <p:cNvPr id="409" name="图片 7" descr=""/>
            <p:cNvPicPr/>
            <p:nvPr/>
          </p:nvPicPr>
          <p:blipFill>
            <a:blip r:embed="rId7"/>
            <a:stretch/>
          </p:blipFill>
          <p:spPr>
            <a:xfrm>
              <a:off x="166680" y="4275000"/>
              <a:ext cx="4269960" cy="2098440"/>
            </a:xfrm>
            <a:prstGeom prst="rect">
              <a:avLst/>
            </a:prstGeom>
            <a:ln w="0">
              <a:noFill/>
            </a:ln>
          </p:spPr>
        </p:pic>
        <p:grpSp>
          <p:nvGrpSpPr>
            <p:cNvPr id="410" name="组合 54"/>
            <p:cNvGrpSpPr/>
            <p:nvPr/>
          </p:nvGrpSpPr>
          <p:grpSpPr>
            <a:xfrm>
              <a:off x="914040" y="4275000"/>
              <a:ext cx="3297600" cy="1795320"/>
              <a:chOff x="914040" y="4275000"/>
              <a:chExt cx="3297600" cy="1795320"/>
            </a:xfrm>
          </p:grpSpPr>
          <p:grpSp>
            <p:nvGrpSpPr>
              <p:cNvPr id="411" name="组合 39"/>
              <p:cNvGrpSpPr/>
              <p:nvPr/>
            </p:nvGrpSpPr>
            <p:grpSpPr>
              <a:xfrm>
                <a:off x="914040" y="4275000"/>
                <a:ext cx="1099080" cy="1795320"/>
                <a:chOff x="914040" y="4275000"/>
                <a:chExt cx="1099080" cy="1795320"/>
              </a:xfrm>
            </p:grpSpPr>
            <p:sp>
              <p:nvSpPr>
                <p:cNvPr id="412" name="直接连接符 25"/>
                <p:cNvSpPr/>
                <p:nvPr/>
              </p:nvSpPr>
              <p:spPr>
                <a:xfrm>
                  <a:off x="914040" y="4275000"/>
                  <a:ext cx="360" cy="1795320"/>
                </a:xfrm>
                <a:prstGeom prst="line">
                  <a:avLst/>
                </a:prstGeom>
                <a:ln w="9525">
                  <a:solidFill>
                    <a:srgbClr val="c00000"/>
                  </a:solidFill>
                  <a:prstDash val="dash"/>
                  <a:round/>
                </a:ln>
              </p:spPr>
              <p:style>
                <a:lnRef idx="0"/>
                <a:fillRef idx="0"/>
                <a:effectRef idx="0"/>
                <a:fontRef idx="minor"/>
              </p:style>
            </p:sp>
            <p:sp>
              <p:nvSpPr>
                <p:cNvPr id="413" name="直接连接符 26"/>
                <p:cNvSpPr/>
                <p:nvPr/>
              </p:nvSpPr>
              <p:spPr>
                <a:xfrm>
                  <a:off x="1188720" y="4275000"/>
                  <a:ext cx="360" cy="1795320"/>
                </a:xfrm>
                <a:prstGeom prst="line">
                  <a:avLst/>
                </a:prstGeom>
                <a:ln w="9525">
                  <a:solidFill>
                    <a:srgbClr val="c00000"/>
                  </a:solidFill>
                  <a:prstDash val="dash"/>
                  <a:round/>
                </a:ln>
              </p:spPr>
              <p:style>
                <a:lnRef idx="0"/>
                <a:fillRef idx="0"/>
                <a:effectRef idx="0"/>
                <a:fontRef idx="minor"/>
              </p:style>
            </p:sp>
            <p:sp>
              <p:nvSpPr>
                <p:cNvPr id="414" name="直接连接符 27"/>
                <p:cNvSpPr/>
                <p:nvPr/>
              </p:nvSpPr>
              <p:spPr>
                <a:xfrm>
                  <a:off x="1463400" y="4275000"/>
                  <a:ext cx="360" cy="1795320"/>
                </a:xfrm>
                <a:prstGeom prst="line">
                  <a:avLst/>
                </a:prstGeom>
                <a:ln w="9525">
                  <a:solidFill>
                    <a:srgbClr val="c00000"/>
                  </a:solidFill>
                  <a:prstDash val="dash"/>
                  <a:round/>
                </a:ln>
              </p:spPr>
              <p:style>
                <a:lnRef idx="0"/>
                <a:fillRef idx="0"/>
                <a:effectRef idx="0"/>
                <a:fontRef idx="minor"/>
              </p:style>
            </p:sp>
            <p:sp>
              <p:nvSpPr>
                <p:cNvPr id="415" name="直接连接符 28"/>
                <p:cNvSpPr/>
                <p:nvPr/>
              </p:nvSpPr>
              <p:spPr>
                <a:xfrm>
                  <a:off x="1738080" y="4275000"/>
                  <a:ext cx="360" cy="1795320"/>
                </a:xfrm>
                <a:prstGeom prst="line">
                  <a:avLst/>
                </a:prstGeom>
                <a:ln w="9525">
                  <a:solidFill>
                    <a:srgbClr val="c00000"/>
                  </a:solidFill>
                  <a:prstDash val="dash"/>
                  <a:round/>
                </a:ln>
              </p:spPr>
              <p:style>
                <a:lnRef idx="0"/>
                <a:fillRef idx="0"/>
                <a:effectRef idx="0"/>
                <a:fontRef idx="minor"/>
              </p:style>
            </p:sp>
            <p:sp>
              <p:nvSpPr>
                <p:cNvPr id="416" name="直接连接符 29"/>
                <p:cNvSpPr/>
                <p:nvPr/>
              </p:nvSpPr>
              <p:spPr>
                <a:xfrm>
                  <a:off x="2012760" y="4275000"/>
                  <a:ext cx="360" cy="1795320"/>
                </a:xfrm>
                <a:prstGeom prst="line">
                  <a:avLst/>
                </a:prstGeom>
                <a:ln w="9525">
                  <a:solidFill>
                    <a:srgbClr val="c00000"/>
                  </a:solidFill>
                  <a:prstDash val="dash"/>
                  <a:round/>
                </a:ln>
              </p:spPr>
              <p:style>
                <a:lnRef idx="0"/>
                <a:fillRef idx="0"/>
                <a:effectRef idx="0"/>
                <a:fontRef idx="minor"/>
              </p:style>
            </p:sp>
          </p:grpSp>
          <p:grpSp>
            <p:nvGrpSpPr>
              <p:cNvPr id="417" name="组合 40"/>
              <p:cNvGrpSpPr/>
              <p:nvPr/>
            </p:nvGrpSpPr>
            <p:grpSpPr>
              <a:xfrm>
                <a:off x="2028600" y="4275000"/>
                <a:ext cx="1359360" cy="1795320"/>
                <a:chOff x="2028600" y="4275000"/>
                <a:chExt cx="1359360" cy="1795320"/>
              </a:xfrm>
            </p:grpSpPr>
            <p:sp>
              <p:nvSpPr>
                <p:cNvPr id="418" name="直接连接符 41"/>
                <p:cNvSpPr/>
                <p:nvPr/>
              </p:nvSpPr>
              <p:spPr>
                <a:xfrm>
                  <a:off x="2290680" y="4275000"/>
                  <a:ext cx="360" cy="1795320"/>
                </a:xfrm>
                <a:prstGeom prst="line">
                  <a:avLst/>
                </a:prstGeom>
                <a:ln w="9525">
                  <a:solidFill>
                    <a:srgbClr val="c00000"/>
                  </a:solidFill>
                  <a:prstDash val="dash"/>
                  <a:round/>
                </a:ln>
              </p:spPr>
              <p:style>
                <a:lnRef idx="0"/>
                <a:fillRef idx="0"/>
                <a:effectRef idx="0"/>
                <a:fontRef idx="minor"/>
              </p:style>
            </p:sp>
            <p:sp>
              <p:nvSpPr>
                <p:cNvPr id="419" name="直接连接符 42"/>
                <p:cNvSpPr/>
                <p:nvPr/>
              </p:nvSpPr>
              <p:spPr>
                <a:xfrm>
                  <a:off x="2565360" y="4275000"/>
                  <a:ext cx="360" cy="1795320"/>
                </a:xfrm>
                <a:prstGeom prst="line">
                  <a:avLst/>
                </a:prstGeom>
                <a:ln w="9525">
                  <a:solidFill>
                    <a:srgbClr val="c00000"/>
                  </a:solidFill>
                  <a:prstDash val="dash"/>
                  <a:round/>
                </a:ln>
              </p:spPr>
              <p:style>
                <a:lnRef idx="0"/>
                <a:fillRef idx="0"/>
                <a:effectRef idx="0"/>
                <a:fontRef idx="minor"/>
              </p:style>
            </p:sp>
            <p:sp>
              <p:nvSpPr>
                <p:cNvPr id="420" name="直接连接符 43"/>
                <p:cNvSpPr/>
                <p:nvPr/>
              </p:nvSpPr>
              <p:spPr>
                <a:xfrm>
                  <a:off x="2838240" y="4275000"/>
                  <a:ext cx="360" cy="1795320"/>
                </a:xfrm>
                <a:prstGeom prst="line">
                  <a:avLst/>
                </a:prstGeom>
                <a:ln w="9525">
                  <a:solidFill>
                    <a:srgbClr val="c00000"/>
                  </a:solidFill>
                  <a:prstDash val="dash"/>
                  <a:round/>
                </a:ln>
              </p:spPr>
              <p:style>
                <a:lnRef idx="0"/>
                <a:fillRef idx="0"/>
                <a:effectRef idx="0"/>
                <a:fontRef idx="minor"/>
              </p:style>
            </p:sp>
            <p:sp>
              <p:nvSpPr>
                <p:cNvPr id="421" name="直接连接符 44"/>
                <p:cNvSpPr/>
                <p:nvPr/>
              </p:nvSpPr>
              <p:spPr>
                <a:xfrm>
                  <a:off x="3112920" y="4275000"/>
                  <a:ext cx="360" cy="1795320"/>
                </a:xfrm>
                <a:prstGeom prst="line">
                  <a:avLst/>
                </a:prstGeom>
                <a:ln w="9525">
                  <a:solidFill>
                    <a:srgbClr val="c00000"/>
                  </a:solidFill>
                  <a:prstDash val="dash"/>
                  <a:round/>
                </a:ln>
              </p:spPr>
              <p:style>
                <a:lnRef idx="0"/>
                <a:fillRef idx="0"/>
                <a:effectRef idx="0"/>
                <a:fontRef idx="minor"/>
              </p:style>
            </p:sp>
            <p:sp>
              <p:nvSpPr>
                <p:cNvPr id="422" name="直接连接符 45"/>
                <p:cNvSpPr/>
                <p:nvPr/>
              </p:nvSpPr>
              <p:spPr>
                <a:xfrm>
                  <a:off x="3387600" y="4275000"/>
                  <a:ext cx="360" cy="1795320"/>
                </a:xfrm>
                <a:prstGeom prst="line">
                  <a:avLst/>
                </a:prstGeom>
                <a:ln w="9525">
                  <a:solidFill>
                    <a:srgbClr val="c00000"/>
                  </a:solidFill>
                  <a:prstDash val="dash"/>
                  <a:round/>
                </a:ln>
              </p:spPr>
              <p:style>
                <a:lnRef idx="0"/>
                <a:fillRef idx="0"/>
                <a:effectRef idx="0"/>
                <a:fontRef idx="minor"/>
              </p:style>
            </p:sp>
            <p:sp>
              <p:nvSpPr>
                <p:cNvPr id="423" name="直接连接符 46"/>
                <p:cNvSpPr/>
                <p:nvPr/>
              </p:nvSpPr>
              <p:spPr>
                <a:xfrm>
                  <a:off x="2028600" y="4275000"/>
                  <a:ext cx="360" cy="1795320"/>
                </a:xfrm>
                <a:prstGeom prst="line">
                  <a:avLst/>
                </a:prstGeom>
                <a:ln w="9525">
                  <a:solidFill>
                    <a:srgbClr val="c00000"/>
                  </a:solidFill>
                  <a:prstDash val="dash"/>
                  <a:round/>
                </a:ln>
              </p:spPr>
              <p:style>
                <a:lnRef idx="0"/>
                <a:fillRef idx="0"/>
                <a:effectRef idx="0"/>
                <a:fontRef idx="minor"/>
              </p:style>
            </p:sp>
          </p:grpSp>
          <p:grpSp>
            <p:nvGrpSpPr>
              <p:cNvPr id="424" name="组合 47"/>
              <p:cNvGrpSpPr/>
              <p:nvPr/>
            </p:nvGrpSpPr>
            <p:grpSpPr>
              <a:xfrm>
                <a:off x="3387600" y="4275000"/>
                <a:ext cx="824040" cy="1795320"/>
                <a:chOff x="3387600" y="4275000"/>
                <a:chExt cx="824040" cy="1795320"/>
              </a:xfrm>
            </p:grpSpPr>
            <p:sp>
              <p:nvSpPr>
                <p:cNvPr id="425" name="直接连接符 48"/>
                <p:cNvSpPr/>
                <p:nvPr/>
              </p:nvSpPr>
              <p:spPr>
                <a:xfrm>
                  <a:off x="3662280" y="4275000"/>
                  <a:ext cx="360" cy="1795320"/>
                </a:xfrm>
                <a:prstGeom prst="line">
                  <a:avLst/>
                </a:prstGeom>
                <a:ln w="9525">
                  <a:solidFill>
                    <a:srgbClr val="c00000"/>
                  </a:solidFill>
                  <a:prstDash val="dash"/>
                  <a:round/>
                </a:ln>
              </p:spPr>
              <p:style>
                <a:lnRef idx="0"/>
                <a:fillRef idx="0"/>
                <a:effectRef idx="0"/>
                <a:fontRef idx="minor"/>
              </p:style>
            </p:sp>
            <p:sp>
              <p:nvSpPr>
                <p:cNvPr id="426" name="直接连接符 49"/>
                <p:cNvSpPr/>
                <p:nvPr/>
              </p:nvSpPr>
              <p:spPr>
                <a:xfrm>
                  <a:off x="3936960" y="4275000"/>
                  <a:ext cx="360" cy="1795320"/>
                </a:xfrm>
                <a:prstGeom prst="line">
                  <a:avLst/>
                </a:prstGeom>
                <a:ln w="9525">
                  <a:solidFill>
                    <a:srgbClr val="c00000"/>
                  </a:solidFill>
                  <a:prstDash val="dash"/>
                  <a:round/>
                </a:ln>
              </p:spPr>
              <p:style>
                <a:lnRef idx="0"/>
                <a:fillRef idx="0"/>
                <a:effectRef idx="0"/>
                <a:fontRef idx="minor"/>
              </p:style>
            </p:sp>
            <p:sp>
              <p:nvSpPr>
                <p:cNvPr id="427" name="直接连接符 50"/>
                <p:cNvSpPr/>
                <p:nvPr/>
              </p:nvSpPr>
              <p:spPr>
                <a:xfrm>
                  <a:off x="4211280" y="4275000"/>
                  <a:ext cx="360" cy="1795320"/>
                </a:xfrm>
                <a:prstGeom prst="line">
                  <a:avLst/>
                </a:prstGeom>
                <a:ln w="9525">
                  <a:solidFill>
                    <a:srgbClr val="c00000"/>
                  </a:solidFill>
                  <a:prstDash val="dash"/>
                  <a:round/>
                </a:ln>
              </p:spPr>
              <p:style>
                <a:lnRef idx="0"/>
                <a:fillRef idx="0"/>
                <a:effectRef idx="0"/>
                <a:fontRef idx="minor"/>
              </p:style>
            </p:sp>
            <p:sp>
              <p:nvSpPr>
                <p:cNvPr id="428" name="直接连接符 53"/>
                <p:cNvSpPr/>
                <p:nvPr/>
              </p:nvSpPr>
              <p:spPr>
                <a:xfrm>
                  <a:off x="3387600" y="4275000"/>
                  <a:ext cx="360" cy="1795320"/>
                </a:xfrm>
                <a:prstGeom prst="line">
                  <a:avLst/>
                </a:prstGeom>
                <a:ln w="9525">
                  <a:solidFill>
                    <a:srgbClr val="c00000"/>
                  </a:solidFill>
                  <a:prstDash val="dash"/>
                  <a:round/>
                </a:ln>
              </p:spPr>
              <p:style>
                <a:lnRef idx="0"/>
                <a:fillRef idx="0"/>
                <a:effectRef idx="0"/>
                <a:fontRef idx="minor"/>
              </p:style>
            </p:sp>
          </p:grpSp>
        </p:grpSp>
      </p:grpSp>
      <p:sp>
        <p:nvSpPr>
          <p:cNvPr id="429" name="直接箭头连接符 38"/>
          <p:cNvSpPr/>
          <p:nvPr/>
        </p:nvSpPr>
        <p:spPr>
          <a:xfrm>
            <a:off x="4608360" y="5229360"/>
            <a:ext cx="666360" cy="360"/>
          </a:xfrm>
          <a:custGeom>
            <a:avLst/>
            <a:gdLst/>
            <a:ahLst/>
            <a:rect l="l" t="t" r="r" b="b"/>
            <a:pathLst>
              <a:path w="21600" h="21600">
                <a:moveTo>
                  <a:pt x="0" y="0"/>
                </a:moveTo>
                <a:lnTo>
                  <a:pt x="21600" y="21600"/>
                </a:lnTo>
              </a:path>
            </a:pathLst>
          </a:custGeom>
          <a:noFill/>
          <a:ln w="57150">
            <a:solidFill>
              <a:srgbClr val="000000"/>
            </a:solidFill>
            <a:round/>
            <a:tailEnd len="lg" type="stealth" w="lg"/>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0" name="标题 1"/>
          <p:cNvSpPr txBox="1"/>
          <p:nvPr/>
        </p:nvSpPr>
        <p:spPr>
          <a:xfrm>
            <a:off x="0" y="307800"/>
            <a:ext cx="94878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Experiment details: off-line implementation</a:t>
            </a:r>
            <a:endParaRPr b="0" lang="en-US" sz="3600" spc="-1" strike="noStrike">
              <a:solidFill>
                <a:srgbClr val="000000"/>
              </a:solidFill>
              <a:latin typeface="Arial"/>
            </a:endParaRPr>
          </a:p>
        </p:txBody>
      </p:sp>
      <p:sp>
        <p:nvSpPr>
          <p:cNvPr id="431" name="灯片编号占位符 4"/>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432" name="内容占位符 2"/>
          <p:cNvSpPr txBox="1"/>
          <p:nvPr/>
        </p:nvSpPr>
        <p:spPr>
          <a:xfrm>
            <a:off x="171720" y="1148760"/>
            <a:ext cx="8731440" cy="1495080"/>
          </a:xfrm>
          <a:prstGeom prst="rect">
            <a:avLst/>
          </a:prstGeom>
          <a:blipFill rotWithShape="0">
            <a:blip r:embed="rId1"/>
            <a:stretch/>
          </a:blip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latin typeface="Calisto MT"/>
              </a:rPr>
              <a:t> </a:t>
            </a:r>
            <a:endParaRPr b="0" lang="en-US" sz="2800" spc="-1" strike="noStrike">
              <a:solidFill>
                <a:srgbClr val="0000cc"/>
              </a:solidFill>
              <a:latin typeface="Arial"/>
            </a:endParaRPr>
          </a:p>
        </p:txBody>
      </p:sp>
      <p:pic>
        <p:nvPicPr>
          <p:cNvPr id="433" name="图片 36" descr=""/>
          <p:cNvPicPr/>
          <p:nvPr/>
        </p:nvPicPr>
        <p:blipFill>
          <a:blip r:embed="rId2"/>
          <a:srcRect l="1846" t="0" r="785" b="0"/>
          <a:stretch/>
        </p:blipFill>
        <p:spPr>
          <a:xfrm>
            <a:off x="171360" y="2954160"/>
            <a:ext cx="8903880" cy="2925360"/>
          </a:xfrm>
          <a:prstGeom prst="rect">
            <a:avLst/>
          </a:prstGeom>
          <a:ln w="0">
            <a:noFill/>
          </a:ln>
        </p:spPr>
      </p:pic>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34" name="标题 1"/>
          <p:cNvSpPr txBox="1"/>
          <p:nvPr/>
        </p:nvSpPr>
        <p:spPr>
          <a:xfrm>
            <a:off x="15840" y="332640"/>
            <a:ext cx="91278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Experiment details: off-line implementation</a:t>
            </a:r>
            <a:endParaRPr b="0" lang="en-US" sz="3600" spc="-1" strike="noStrike">
              <a:solidFill>
                <a:srgbClr val="000000"/>
              </a:solidFill>
              <a:latin typeface="Arial"/>
            </a:endParaRPr>
          </a:p>
        </p:txBody>
      </p:sp>
      <p:sp>
        <p:nvSpPr>
          <p:cNvPr id="435" name="灯片编号占位符 4"/>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436" name="内容占位符 2"/>
          <p:cNvSpPr txBox="1"/>
          <p:nvPr/>
        </p:nvSpPr>
        <p:spPr>
          <a:xfrm>
            <a:off x="357120" y="1210680"/>
            <a:ext cx="8257680" cy="5159160"/>
          </a:xfrm>
          <a:prstGeom prst="rect">
            <a:avLst/>
          </a:prstGeom>
          <a:blipFill rotWithShape="0">
            <a:blip r:embed="rId1"/>
            <a:stretch/>
          </a:blip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latin typeface="Calisto MT"/>
              </a:rPr>
              <a:t> </a:t>
            </a:r>
            <a:endParaRPr b="0" lang="en-US" sz="2800" spc="-1" strike="noStrike">
              <a:solidFill>
                <a:srgbClr val="0000cc"/>
              </a:solidFill>
              <a:latin typeface="Arial"/>
            </a:endParaRPr>
          </a:p>
        </p:txBody>
      </p:sp>
      <p:pic>
        <p:nvPicPr>
          <p:cNvPr id="437" name="图片 36" descr=""/>
          <p:cNvPicPr/>
          <p:nvPr/>
        </p:nvPicPr>
        <p:blipFill>
          <a:blip r:embed="rId2"/>
          <a:stretch/>
        </p:blipFill>
        <p:spPr>
          <a:xfrm>
            <a:off x="357120" y="4048200"/>
            <a:ext cx="8546760" cy="2733480"/>
          </a:xfrm>
          <a:prstGeom prst="rect">
            <a:avLst/>
          </a:prstGeom>
          <a:ln w="0">
            <a:noFill/>
          </a:ln>
        </p:spPr>
      </p:pic>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38" name="标题 1"/>
          <p:cNvSpPr txBox="1"/>
          <p:nvPr/>
        </p:nvSpPr>
        <p:spPr>
          <a:xfrm>
            <a:off x="-17280" y="260640"/>
            <a:ext cx="93438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Experiment details: off-line implementation</a:t>
            </a:r>
            <a:endParaRPr b="0" lang="en-US" sz="3600" spc="-1" strike="noStrike">
              <a:solidFill>
                <a:srgbClr val="000000"/>
              </a:solidFill>
              <a:latin typeface="Arial"/>
            </a:endParaRPr>
          </a:p>
        </p:txBody>
      </p:sp>
      <p:sp>
        <p:nvSpPr>
          <p:cNvPr id="439" name="灯片编号占位符 4"/>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440" name="内容占位符 2"/>
          <p:cNvSpPr txBox="1"/>
          <p:nvPr/>
        </p:nvSpPr>
        <p:spPr>
          <a:xfrm>
            <a:off x="357120" y="1210680"/>
            <a:ext cx="8257680" cy="5159160"/>
          </a:xfrm>
          <a:prstGeom prst="rect">
            <a:avLst/>
          </a:prstGeom>
          <a:blipFill rotWithShape="0">
            <a:blip r:embed="rId1"/>
            <a:stretch/>
          </a:blip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latin typeface="Calisto MT"/>
              </a:rPr>
              <a:t> </a:t>
            </a:r>
            <a:endParaRPr b="0" lang="en-US" sz="2800" spc="-1" strike="noStrike">
              <a:solidFill>
                <a:srgbClr val="0000cc"/>
              </a:solidFill>
              <a:latin typeface="Arial"/>
            </a:endParaRPr>
          </a:p>
        </p:txBody>
      </p:sp>
      <p:pic>
        <p:nvPicPr>
          <p:cNvPr id="441" name="图片 36" descr=""/>
          <p:cNvPicPr/>
          <p:nvPr/>
        </p:nvPicPr>
        <p:blipFill>
          <a:blip r:embed="rId2"/>
          <a:stretch/>
        </p:blipFill>
        <p:spPr>
          <a:xfrm>
            <a:off x="357120" y="4048200"/>
            <a:ext cx="8546760" cy="2733480"/>
          </a:xfrm>
          <a:prstGeom prst="rect">
            <a:avLst/>
          </a:prstGeom>
          <a:ln w="0">
            <a:noFill/>
          </a:ln>
        </p:spPr>
      </p:pic>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2" name="标题 1"/>
          <p:cNvSpPr txBox="1"/>
          <p:nvPr/>
        </p:nvSpPr>
        <p:spPr>
          <a:xfrm>
            <a:off x="87840" y="332640"/>
            <a:ext cx="90558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Experiment details: LSTM implementation</a:t>
            </a:r>
            <a:endParaRPr b="0" lang="en-US" sz="3600" spc="-1" strike="noStrike">
              <a:solidFill>
                <a:srgbClr val="000000"/>
              </a:solidFill>
              <a:latin typeface="Arial"/>
            </a:endParaRPr>
          </a:p>
        </p:txBody>
      </p:sp>
      <p:sp>
        <p:nvSpPr>
          <p:cNvPr id="443" name="灯片编号占位符 4"/>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444" name="内容占位符 2"/>
          <p:cNvSpPr txBox="1"/>
          <p:nvPr/>
        </p:nvSpPr>
        <p:spPr>
          <a:xfrm>
            <a:off x="357120" y="1211400"/>
            <a:ext cx="8257680" cy="5159160"/>
          </a:xfrm>
          <a:prstGeom prst="rect">
            <a:avLst/>
          </a:prstGeom>
          <a:noFill/>
          <a:ln w="0">
            <a:noFill/>
          </a:ln>
        </p:spPr>
        <p:txBody>
          <a:bodyPr>
            <a:noAutofit/>
          </a:bodyPr>
          <a:p>
            <a:pPr marL="343080" indent="-342720">
              <a:lnSpc>
                <a:spcPct val="100000"/>
              </a:lnSpc>
              <a:spcBef>
                <a:spcPts val="479"/>
              </a:spcBef>
              <a:buClr>
                <a:srgbClr val="0000cc"/>
              </a:buClr>
              <a:buSzPct val="80000"/>
              <a:buFont typeface="Wingdings" charset="2"/>
              <a:buChar char=""/>
            </a:pPr>
            <a:r>
              <a:rPr b="0" lang="en-US" sz="2400" spc="-1" strike="noStrike">
                <a:solidFill>
                  <a:srgbClr val="660033"/>
                </a:solidFill>
                <a:latin typeface="Calisto MT"/>
                <a:ea typeface="MS Mincho"/>
              </a:rPr>
              <a:t>__call__ function could be implemented in the C++ backend for all RNN cells for more efficiency. </a:t>
            </a:r>
            <a:endParaRPr b="0" lang="en-US" sz="2400" spc="-1" strike="noStrike">
              <a:solidFill>
                <a:srgbClr val="0000cc"/>
              </a:solidFill>
              <a:latin typeface="Arial"/>
            </a:endParaRPr>
          </a:p>
          <a:p>
            <a:pPr marL="343080" indent="-342720">
              <a:lnSpc>
                <a:spcPct val="100000"/>
              </a:lnSpc>
              <a:spcBef>
                <a:spcPts val="479"/>
              </a:spcBef>
              <a:buClr>
                <a:srgbClr val="0000cc"/>
              </a:buClr>
              <a:buSzPct val="80000"/>
              <a:buFont typeface="Wingdings" charset="2"/>
              <a:buChar char=""/>
            </a:pPr>
            <a:r>
              <a:rPr b="0" lang="en-US" sz="2400" spc="-1" strike="noStrike">
                <a:solidFill>
                  <a:srgbClr val="660033"/>
                </a:solidFill>
                <a:latin typeface="Calisto MT"/>
                <a:ea typeface="MS Mincho"/>
              </a:rPr>
              <a:t>Naïve Pseudocode (Python+Tensorflow Style)</a:t>
            </a:r>
            <a:endParaRPr b="0" lang="en-US" sz="24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```input_tensor has shape [N’,T,D]</a:t>
            </a: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return output_tensor with shape [N’,T,h]```</a:t>
            </a: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output_tensor_list = []</a:t>
            </a: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hidden_states = tf.zeros([N’,T,h])</a:t>
            </a: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cell_states = tf.zeros([N’,T,h])</a:t>
            </a: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for i in range(T):</a:t>
            </a: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	</a:t>
            </a:r>
            <a:r>
              <a:rPr b="0" lang="en-US" sz="2000" spc="-1" strike="noStrike">
                <a:solidFill>
                  <a:srgbClr val="660033"/>
                </a:solidFill>
                <a:latin typeface="Calisto MT"/>
                <a:ea typeface="MS Mincho"/>
              </a:rPr>
              <a:t>hidden_states,cell_states = one_step(input_tensor[:,i], </a:t>
            </a:r>
            <a:r>
              <a:rPr b="0" lang="en-US" sz="2000" spc="-1" strike="noStrike">
                <a:solidFill>
                  <a:srgbClr val="660033"/>
                </a:solidFill>
                <a:latin typeface="Calisto MT"/>
                <a:ea typeface="MS Mincho"/>
              </a:rPr>
              <a:t>	</a:t>
            </a:r>
            <a:r>
              <a:rPr b="0" lang="en-US" sz="2000" spc="-1" strike="noStrike">
                <a:solidFill>
                  <a:srgbClr val="660033"/>
                </a:solidFill>
                <a:latin typeface="Calisto MT"/>
                <a:ea typeface="MS Mincho"/>
              </a:rPr>
              <a:t>	</a:t>
            </a:r>
            <a:r>
              <a:rPr b="0" lang="en-US" sz="2000" spc="-1" strike="noStrike">
                <a:solidFill>
                  <a:srgbClr val="660033"/>
                </a:solidFill>
                <a:latin typeface="Calisto MT"/>
                <a:ea typeface="MS Mincho"/>
              </a:rPr>
              <a:t>	</a:t>
            </a:r>
            <a:r>
              <a:rPr b="0" lang="en-US" sz="2000" spc="-1" strike="noStrike">
                <a:solidFill>
                  <a:srgbClr val="660033"/>
                </a:solidFill>
                <a:latin typeface="Calisto MT"/>
                <a:ea typeface="MS Mincho"/>
              </a:rPr>
              <a:t>hidden_states, cell_states)</a:t>
            </a: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	</a:t>
            </a:r>
            <a:r>
              <a:rPr b="0" lang="en-US" sz="2000" spc="-1" strike="noStrike">
                <a:solidFill>
                  <a:srgbClr val="660033"/>
                </a:solidFill>
                <a:latin typeface="Calisto MT"/>
                <a:ea typeface="MS Mincho"/>
              </a:rPr>
              <a:t>output_tensor_list.append(hidden_states)</a:t>
            </a:r>
            <a:endParaRPr b="0" lang="en-US" sz="2000" spc="-1" strike="noStrike">
              <a:solidFill>
                <a:srgbClr val="0000cc"/>
              </a:solidFill>
              <a:latin typeface="Arial"/>
            </a:endParaRPr>
          </a:p>
          <a:p>
            <a:pPr>
              <a:lnSpc>
                <a:spcPct val="100000"/>
              </a:lnSpc>
              <a:spcBef>
                <a:spcPts val="400"/>
              </a:spcBef>
              <a:tabLst>
                <a:tab algn="l" pos="0"/>
              </a:tabLst>
            </a:pPr>
            <a:r>
              <a:rPr b="0" lang="en-US" sz="2000" spc="-1" strike="noStrike">
                <a:solidFill>
                  <a:srgbClr val="660033"/>
                </a:solidFill>
                <a:latin typeface="Calisto MT"/>
                <a:ea typeface="MS Mincho"/>
              </a:rPr>
              <a:t>return tf.stack(output_tensor_list,axis=1)</a:t>
            </a:r>
            <a:endParaRPr b="0" lang="en-US" sz="2000" spc="-1" strike="noStrike">
              <a:solidFill>
                <a:srgbClr val="0000cc"/>
              </a:solidFill>
              <a:latin typeface="Arial"/>
            </a:endParaRPr>
          </a:p>
          <a:p>
            <a:pPr>
              <a:lnSpc>
                <a:spcPct val="100000"/>
              </a:lnSpc>
              <a:spcBef>
                <a:spcPts val="400"/>
              </a:spcBef>
              <a:tabLst>
                <a:tab algn="l" pos="0"/>
              </a:tabLst>
            </a:pPr>
            <a:endParaRPr b="0" lang="en-US" sz="20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5" name="标题 1"/>
          <p:cNvSpPr txBox="1"/>
          <p:nvPr/>
        </p:nvSpPr>
        <p:spPr>
          <a:xfrm>
            <a:off x="107640" y="332640"/>
            <a:ext cx="91278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Experiment details: LSTM implementation</a:t>
            </a:r>
            <a:endParaRPr b="0" lang="en-US" sz="3600" spc="-1" strike="noStrike">
              <a:solidFill>
                <a:srgbClr val="000000"/>
              </a:solidFill>
              <a:latin typeface="Arial"/>
            </a:endParaRPr>
          </a:p>
        </p:txBody>
      </p:sp>
      <p:sp>
        <p:nvSpPr>
          <p:cNvPr id="446" name="灯片编号占位符 4"/>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447" name="内容占位符 2"/>
          <p:cNvSpPr txBox="1"/>
          <p:nvPr/>
        </p:nvSpPr>
        <p:spPr>
          <a:xfrm>
            <a:off x="357120" y="1210680"/>
            <a:ext cx="8257680" cy="5159160"/>
          </a:xfrm>
          <a:prstGeom prst="rect">
            <a:avLst/>
          </a:prstGeom>
          <a:blipFill rotWithShape="0">
            <a:blip r:embed="rId1"/>
            <a:stretch/>
          </a:blip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latin typeface="Calisto MT"/>
              </a:rPr>
              <a:t> </a:t>
            </a:r>
            <a:endParaRPr b="0" lang="en-US" sz="28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8" name="标题 1"/>
          <p:cNvSpPr txBox="1"/>
          <p:nvPr/>
        </p:nvSpPr>
        <p:spPr>
          <a:xfrm>
            <a:off x="150840" y="318960"/>
            <a:ext cx="846432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Experiment details: LSTM example</a:t>
            </a:r>
            <a:endParaRPr b="0" lang="en-US" sz="3600" spc="-1" strike="noStrike">
              <a:solidFill>
                <a:srgbClr val="000000"/>
              </a:solidFill>
              <a:latin typeface="Arial"/>
            </a:endParaRPr>
          </a:p>
        </p:txBody>
      </p:sp>
      <p:sp>
        <p:nvSpPr>
          <p:cNvPr id="449" name="灯片编号占位符 4"/>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450" name="内容占位符 2"/>
          <p:cNvSpPr txBox="1"/>
          <p:nvPr/>
        </p:nvSpPr>
        <p:spPr>
          <a:xfrm>
            <a:off x="357120" y="1210680"/>
            <a:ext cx="8257680" cy="5159160"/>
          </a:xfrm>
          <a:prstGeom prst="rect">
            <a:avLst/>
          </a:prstGeom>
          <a:blipFill rotWithShape="0">
            <a:blip r:embed="rId1"/>
            <a:stretch/>
          </a:blip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latin typeface="Calisto MT"/>
              </a:rPr>
              <a:t> </a:t>
            </a:r>
            <a:endParaRPr b="0" lang="en-US" sz="2800" spc="-1" strike="noStrike">
              <a:solidFill>
                <a:srgbClr val="0000cc"/>
              </a:solidFill>
              <a:latin typeface="Arial"/>
            </a:endParaRPr>
          </a:p>
        </p:txBody>
      </p:sp>
      <p:pic>
        <p:nvPicPr>
          <p:cNvPr id="451" name="图片 2" descr=""/>
          <p:cNvPicPr/>
          <p:nvPr/>
        </p:nvPicPr>
        <p:blipFill>
          <a:blip r:embed="rId2"/>
          <a:stretch/>
        </p:blipFill>
        <p:spPr>
          <a:xfrm>
            <a:off x="1908000" y="2873520"/>
            <a:ext cx="5155920" cy="3701520"/>
          </a:xfrm>
          <a:prstGeom prst="rect">
            <a:avLst/>
          </a:prstGeom>
          <a:ln w="0">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 name="Title 1"/>
          <p:cNvSpPr txBox="1"/>
          <p:nvPr/>
        </p:nvSpPr>
        <p:spPr>
          <a:xfrm>
            <a:off x="0" y="334800"/>
            <a:ext cx="914364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Recurrent Networks offer a lot of flexibility:</a:t>
            </a:r>
            <a:endParaRPr b="0" lang="en-US" sz="3600" spc="-1" strike="noStrike">
              <a:solidFill>
                <a:srgbClr val="000000"/>
              </a:solidFill>
              <a:latin typeface="Arial"/>
            </a:endParaRPr>
          </a:p>
        </p:txBody>
      </p:sp>
      <p:pic>
        <p:nvPicPr>
          <p:cNvPr id="64" name="Picture 3" descr=""/>
          <p:cNvPicPr/>
          <p:nvPr/>
        </p:nvPicPr>
        <p:blipFill>
          <a:blip r:embed="rId1"/>
          <a:stretch/>
        </p:blipFill>
        <p:spPr>
          <a:xfrm>
            <a:off x="323640" y="1412640"/>
            <a:ext cx="8316000" cy="2755440"/>
          </a:xfrm>
          <a:prstGeom prst="rect">
            <a:avLst/>
          </a:prstGeom>
          <a:ln w="0">
            <a:noFill/>
          </a:ln>
        </p:spPr>
      </p:pic>
      <p:sp>
        <p:nvSpPr>
          <p:cNvPr id="65" name="Straight Arrow Connector 5"/>
          <p:cNvSpPr/>
          <p:nvPr/>
        </p:nvSpPr>
        <p:spPr>
          <a:xfrm flipH="1" flipV="1">
            <a:off x="2050560" y="4167720"/>
            <a:ext cx="431640" cy="647640"/>
          </a:xfrm>
          <a:custGeom>
            <a:avLst/>
            <a:gdLst/>
            <a:ahLst/>
            <a:rect l="l" t="t" r="r" b="b"/>
            <a:pathLst>
              <a:path w="21600" h="21600">
                <a:moveTo>
                  <a:pt x="0" y="0"/>
                </a:moveTo>
                <a:lnTo>
                  <a:pt x="21600" y="21600"/>
                </a:lnTo>
              </a:path>
            </a:pathLst>
          </a:custGeom>
          <a:solidFill>
            <a:schemeClr val="accent1"/>
          </a:solidFill>
          <a:ln w="28575">
            <a:solidFill>
              <a:srgbClr val="00cc99"/>
            </a:solidFill>
            <a:round/>
            <a:tailEnd len="med" type="triangle" w="med"/>
          </a:ln>
        </p:spPr>
        <p:style>
          <a:lnRef idx="0"/>
          <a:fillRef idx="0"/>
          <a:effectRef idx="0"/>
          <a:fontRef idx="minor"/>
        </p:style>
      </p:sp>
      <p:sp>
        <p:nvSpPr>
          <p:cNvPr id="66" name="TextBox 6"/>
          <p:cNvSpPr/>
          <p:nvPr/>
        </p:nvSpPr>
        <p:spPr>
          <a:xfrm>
            <a:off x="1303560" y="4831920"/>
            <a:ext cx="191700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Image captioning</a:t>
            </a:r>
            <a:endParaRPr b="0" lang="en-US" sz="1800" spc="-1" strike="noStrike">
              <a:latin typeface="Arial"/>
            </a:endParaRPr>
          </a:p>
        </p:txBody>
      </p:sp>
      <p:pic>
        <p:nvPicPr>
          <p:cNvPr id="67" name="Picture 3" descr=""/>
          <p:cNvPicPr/>
          <p:nvPr/>
        </p:nvPicPr>
        <p:blipFill>
          <a:blip r:embed="rId2"/>
          <a:srcRect l="0" t="0" r="74787" b="0"/>
          <a:stretch/>
        </p:blipFill>
        <p:spPr>
          <a:xfrm>
            <a:off x="3209040" y="4534200"/>
            <a:ext cx="2005200" cy="2277720"/>
          </a:xfrm>
          <a:prstGeom prst="rect">
            <a:avLst/>
          </a:prstGeom>
          <a:ln w="0">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452" name="标题 1"/>
          <p:cNvSpPr txBox="1"/>
          <p:nvPr/>
        </p:nvSpPr>
        <p:spPr>
          <a:xfrm>
            <a:off x="150840" y="379440"/>
            <a:ext cx="946152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Experiment details: Online implementation</a:t>
            </a:r>
            <a:endParaRPr b="0" lang="en-US" sz="3600" spc="-1" strike="noStrike">
              <a:solidFill>
                <a:srgbClr val="000000"/>
              </a:solidFill>
              <a:latin typeface="Arial"/>
            </a:endParaRPr>
          </a:p>
        </p:txBody>
      </p:sp>
      <p:sp>
        <p:nvSpPr>
          <p:cNvPr id="453" name="灯片编号占位符 4"/>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454" name="内容占位符 2"/>
          <p:cNvSpPr txBox="1"/>
          <p:nvPr/>
        </p:nvSpPr>
        <p:spPr>
          <a:xfrm>
            <a:off x="357120" y="1210680"/>
            <a:ext cx="8257680" cy="5159160"/>
          </a:xfrm>
          <a:prstGeom prst="rect">
            <a:avLst/>
          </a:prstGeom>
          <a:blipFill rotWithShape="0">
            <a:blip r:embed="rId1"/>
            <a:stretch/>
          </a:blip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latin typeface="Calisto MT"/>
              </a:rPr>
              <a:t> </a:t>
            </a:r>
            <a:endParaRPr b="0" lang="en-US" sz="28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标题 1"/>
          <p:cNvSpPr txBox="1"/>
          <p:nvPr/>
        </p:nvSpPr>
        <p:spPr>
          <a:xfrm>
            <a:off x="150840" y="366840"/>
            <a:ext cx="846432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LSTM VS Feed-Forward NN</a:t>
            </a:r>
            <a:endParaRPr b="0" lang="en-US" sz="3600" spc="-1" strike="noStrike">
              <a:solidFill>
                <a:srgbClr val="000000"/>
              </a:solidFill>
              <a:latin typeface="Arial"/>
            </a:endParaRPr>
          </a:p>
        </p:txBody>
      </p:sp>
      <p:sp>
        <p:nvSpPr>
          <p:cNvPr id="456" name="灯片编号占位符 4"/>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457" name="内容占位符 2"/>
          <p:cNvSpPr txBox="1"/>
          <p:nvPr/>
        </p:nvSpPr>
        <p:spPr>
          <a:xfrm>
            <a:off x="357120" y="1210680"/>
            <a:ext cx="8257680" cy="5159160"/>
          </a:xfrm>
          <a:prstGeom prst="rect">
            <a:avLst/>
          </a:prstGeom>
          <a:blipFill rotWithShape="0">
            <a:blip r:embed="rId1"/>
            <a:stretch/>
          </a:blip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latin typeface="Calisto MT"/>
              </a:rPr>
              <a:t> </a:t>
            </a:r>
            <a:endParaRPr b="0" lang="en-US" sz="2800" spc="-1" strike="noStrike">
              <a:solidFill>
                <a:srgbClr val="0000cc"/>
              </a:solidFill>
              <a:latin typeface="Arial"/>
            </a:endParaRPr>
          </a:p>
        </p:txBody>
      </p:sp>
      <p:grpSp>
        <p:nvGrpSpPr>
          <p:cNvPr id="458" name="组合 30"/>
          <p:cNvGrpSpPr/>
          <p:nvPr/>
        </p:nvGrpSpPr>
        <p:grpSpPr>
          <a:xfrm>
            <a:off x="293760" y="3070080"/>
            <a:ext cx="8219880" cy="3563640"/>
            <a:chOff x="293760" y="3070080"/>
            <a:chExt cx="8219880" cy="3563640"/>
          </a:xfrm>
        </p:grpSpPr>
        <p:grpSp>
          <p:nvGrpSpPr>
            <p:cNvPr id="459" name="组合 55"/>
            <p:cNvGrpSpPr/>
            <p:nvPr/>
          </p:nvGrpSpPr>
          <p:grpSpPr>
            <a:xfrm>
              <a:off x="5485680" y="5037120"/>
              <a:ext cx="2066760" cy="1596600"/>
              <a:chOff x="5485680" y="5037120"/>
              <a:chExt cx="2066760" cy="1596600"/>
            </a:xfrm>
          </p:grpSpPr>
          <p:pic>
            <p:nvPicPr>
              <p:cNvPr id="460" name="图片 12" descr=""/>
              <p:cNvPicPr/>
              <p:nvPr/>
            </p:nvPicPr>
            <p:blipFill>
              <a:blip r:embed="rId2"/>
              <a:stretch/>
            </p:blipFill>
            <p:spPr>
              <a:xfrm flipH="1">
                <a:off x="6351840" y="5037120"/>
                <a:ext cx="220320" cy="666360"/>
              </a:xfrm>
              <a:prstGeom prst="rect">
                <a:avLst/>
              </a:prstGeom>
              <a:ln w="0">
                <a:noFill/>
              </a:ln>
            </p:spPr>
          </p:pic>
          <p:pic>
            <p:nvPicPr>
              <p:cNvPr id="461" name="图片 13" descr=""/>
              <p:cNvPicPr/>
              <p:nvPr/>
            </p:nvPicPr>
            <p:blipFill>
              <a:blip r:embed="rId3"/>
              <a:stretch/>
            </p:blipFill>
            <p:spPr>
              <a:xfrm flipH="1">
                <a:off x="7099560" y="5896800"/>
                <a:ext cx="206280" cy="669600"/>
              </a:xfrm>
              <a:prstGeom prst="rect">
                <a:avLst/>
              </a:prstGeom>
              <a:ln w="0">
                <a:noFill/>
              </a:ln>
            </p:spPr>
          </p:pic>
          <p:pic>
            <p:nvPicPr>
              <p:cNvPr id="462" name="图片 15" descr=""/>
              <p:cNvPicPr/>
              <p:nvPr/>
            </p:nvPicPr>
            <p:blipFill>
              <a:blip r:embed="rId4"/>
              <a:stretch/>
            </p:blipFill>
            <p:spPr>
              <a:xfrm flipH="1">
                <a:off x="5485680" y="5276880"/>
                <a:ext cx="201600" cy="660240"/>
              </a:xfrm>
              <a:prstGeom prst="rect">
                <a:avLst/>
              </a:prstGeom>
              <a:ln w="0">
                <a:noFill/>
              </a:ln>
            </p:spPr>
          </p:pic>
          <p:pic>
            <p:nvPicPr>
              <p:cNvPr id="463" name="图片 16" descr=""/>
              <p:cNvPicPr/>
              <p:nvPr/>
            </p:nvPicPr>
            <p:blipFill>
              <a:blip r:embed="rId5"/>
              <a:stretch/>
            </p:blipFill>
            <p:spPr>
              <a:xfrm flipH="1">
                <a:off x="6140520" y="5973480"/>
                <a:ext cx="210960" cy="660240"/>
              </a:xfrm>
              <a:prstGeom prst="rect">
                <a:avLst/>
              </a:prstGeom>
              <a:ln w="0">
                <a:noFill/>
              </a:ln>
            </p:spPr>
          </p:pic>
          <p:pic>
            <p:nvPicPr>
              <p:cNvPr id="464" name="图片 17" descr=""/>
              <p:cNvPicPr/>
              <p:nvPr/>
            </p:nvPicPr>
            <p:blipFill>
              <a:blip r:embed="rId6"/>
              <a:stretch/>
            </p:blipFill>
            <p:spPr>
              <a:xfrm flipH="1">
                <a:off x="7355520" y="5068440"/>
                <a:ext cx="196920" cy="660240"/>
              </a:xfrm>
              <a:prstGeom prst="rect">
                <a:avLst/>
              </a:prstGeom>
              <a:ln w="0">
                <a:noFill/>
              </a:ln>
            </p:spPr>
          </p:pic>
        </p:grpSp>
        <p:grpSp>
          <p:nvGrpSpPr>
            <p:cNvPr id="465" name="组合 23"/>
            <p:cNvGrpSpPr/>
            <p:nvPr/>
          </p:nvGrpSpPr>
          <p:grpSpPr>
            <a:xfrm>
              <a:off x="7993080" y="5780160"/>
              <a:ext cx="514080" cy="85320"/>
              <a:chOff x="7993080" y="5780160"/>
              <a:chExt cx="514080" cy="85320"/>
            </a:xfrm>
          </p:grpSpPr>
          <p:sp>
            <p:nvSpPr>
              <p:cNvPr id="466" name="椭圆 19"/>
              <p:cNvSpPr/>
              <p:nvPr/>
            </p:nvSpPr>
            <p:spPr>
              <a:xfrm>
                <a:off x="7993080" y="5781600"/>
                <a:ext cx="83880" cy="83880"/>
              </a:xfrm>
              <a:prstGeom prst="ellipse">
                <a:avLst/>
              </a:prstGeom>
              <a:solidFill>
                <a:schemeClr val="tx1"/>
              </a:solidFill>
              <a:ln w="9525">
                <a:noFill/>
              </a:ln>
              <a:effectLst>
                <a:outerShdw algn="ctr" dir="13500000" dist="17819" rotWithShape="0">
                  <a:schemeClr val="tx1">
                    <a:gamma val="-1"/>
                    <a:shade val="60000"/>
                    <a:invGamma val="-1"/>
                  </a:schemeClr>
                </a:outerShdw>
              </a:effectLst>
            </p:spPr>
            <p:style>
              <a:lnRef idx="0"/>
              <a:fillRef idx="0"/>
              <a:effectRef idx="0"/>
              <a:fontRef idx="minor"/>
            </p:style>
          </p:sp>
          <p:sp>
            <p:nvSpPr>
              <p:cNvPr id="467" name="椭圆 20"/>
              <p:cNvSpPr/>
              <p:nvPr/>
            </p:nvSpPr>
            <p:spPr>
              <a:xfrm>
                <a:off x="8215200" y="5781600"/>
                <a:ext cx="83880" cy="83880"/>
              </a:xfrm>
              <a:prstGeom prst="ellipse">
                <a:avLst/>
              </a:prstGeom>
              <a:solidFill>
                <a:schemeClr val="tx1"/>
              </a:solidFill>
              <a:ln w="9525">
                <a:noFill/>
              </a:ln>
              <a:effectLst>
                <a:outerShdw algn="ctr" dir="13500000" dist="17819" rotWithShape="0">
                  <a:schemeClr val="tx1">
                    <a:gamma val="-1"/>
                    <a:shade val="60000"/>
                    <a:invGamma val="-1"/>
                  </a:schemeClr>
                </a:outerShdw>
              </a:effectLst>
            </p:spPr>
            <p:style>
              <a:lnRef idx="0"/>
              <a:fillRef idx="0"/>
              <a:effectRef idx="0"/>
              <a:fontRef idx="minor"/>
            </p:style>
          </p:sp>
          <p:sp>
            <p:nvSpPr>
              <p:cNvPr id="468" name="椭圆 21"/>
              <p:cNvSpPr/>
              <p:nvPr/>
            </p:nvSpPr>
            <p:spPr>
              <a:xfrm>
                <a:off x="8423280" y="5780160"/>
                <a:ext cx="83880" cy="83880"/>
              </a:xfrm>
              <a:prstGeom prst="ellipse">
                <a:avLst/>
              </a:prstGeom>
              <a:solidFill>
                <a:schemeClr val="tx1"/>
              </a:solidFill>
              <a:ln w="9525">
                <a:noFill/>
              </a:ln>
              <a:effectLst>
                <a:outerShdw algn="ctr" dir="13500000" dist="17819" rotWithShape="0">
                  <a:schemeClr val="tx1">
                    <a:gamma val="-1"/>
                    <a:shade val="60000"/>
                    <a:invGamma val="-1"/>
                  </a:schemeClr>
                </a:outerShdw>
              </a:effectLst>
            </p:spPr>
            <p:style>
              <a:lnRef idx="0"/>
              <a:fillRef idx="0"/>
              <a:effectRef idx="0"/>
              <a:fontRef idx="minor"/>
            </p:style>
          </p:sp>
        </p:grpSp>
        <p:pic>
          <p:nvPicPr>
            <p:cNvPr id="469" name="图片 7" descr=""/>
            <p:cNvPicPr/>
            <p:nvPr/>
          </p:nvPicPr>
          <p:blipFill>
            <a:blip r:embed="rId7"/>
            <a:stretch/>
          </p:blipFill>
          <p:spPr>
            <a:xfrm>
              <a:off x="293760" y="4473360"/>
              <a:ext cx="3016440" cy="832320"/>
            </a:xfrm>
            <a:prstGeom prst="rect">
              <a:avLst/>
            </a:prstGeom>
            <a:ln w="0">
              <a:noFill/>
            </a:ln>
          </p:spPr>
        </p:pic>
        <p:sp>
          <p:nvSpPr>
            <p:cNvPr id="470" name="直接箭头连接符 38"/>
            <p:cNvSpPr/>
            <p:nvPr/>
          </p:nvSpPr>
          <p:spPr>
            <a:xfrm>
              <a:off x="3309840" y="4889520"/>
              <a:ext cx="1829880" cy="1083960"/>
            </a:xfrm>
            <a:custGeom>
              <a:avLst/>
              <a:gdLst/>
              <a:ahLst/>
              <a:rect l="l" t="t" r="r" b="b"/>
              <a:pathLst>
                <a:path w="21600" h="21600">
                  <a:moveTo>
                    <a:pt x="0" y="0"/>
                  </a:moveTo>
                  <a:lnTo>
                    <a:pt x="21600" y="21600"/>
                  </a:lnTo>
                </a:path>
              </a:pathLst>
            </a:custGeom>
            <a:noFill/>
            <a:ln w="12700">
              <a:solidFill>
                <a:srgbClr val="000000"/>
              </a:solidFill>
              <a:round/>
              <a:tailEnd len="lg" type="stealth" w="lg"/>
            </a:ln>
          </p:spPr>
          <p:style>
            <a:lnRef idx="1">
              <a:schemeClr val="accent1"/>
            </a:lnRef>
            <a:fillRef idx="0">
              <a:schemeClr val="accent1"/>
            </a:fillRef>
            <a:effectRef idx="0">
              <a:schemeClr val="accent1"/>
            </a:effectRef>
            <a:fontRef idx="minor"/>
          </p:style>
        </p:sp>
        <p:pic>
          <p:nvPicPr>
            <p:cNvPr id="471" name="图片 51" descr=""/>
            <p:cNvPicPr/>
            <p:nvPr/>
          </p:nvPicPr>
          <p:blipFill>
            <a:blip r:embed="rId8"/>
            <a:stretch/>
          </p:blipFill>
          <p:spPr>
            <a:xfrm flipH="1">
              <a:off x="6042600" y="3131280"/>
              <a:ext cx="17640" cy="666360"/>
            </a:xfrm>
            <a:prstGeom prst="rect">
              <a:avLst/>
            </a:prstGeom>
            <a:ln w="0">
              <a:noFill/>
            </a:ln>
          </p:spPr>
        </p:pic>
        <p:pic>
          <p:nvPicPr>
            <p:cNvPr id="472" name="图片 52" descr=""/>
            <p:cNvPicPr/>
            <p:nvPr/>
          </p:nvPicPr>
          <p:blipFill>
            <a:blip r:embed="rId9"/>
            <a:stretch/>
          </p:blipFill>
          <p:spPr>
            <a:xfrm flipH="1">
              <a:off x="6103440" y="3990960"/>
              <a:ext cx="16560" cy="669600"/>
            </a:xfrm>
            <a:prstGeom prst="rect">
              <a:avLst/>
            </a:prstGeom>
            <a:ln w="0">
              <a:noFill/>
            </a:ln>
          </p:spPr>
        </p:pic>
        <p:pic>
          <p:nvPicPr>
            <p:cNvPr id="473" name="图片 57" descr=""/>
            <p:cNvPicPr/>
            <p:nvPr/>
          </p:nvPicPr>
          <p:blipFill>
            <a:blip r:embed="rId10"/>
            <a:stretch/>
          </p:blipFill>
          <p:spPr>
            <a:xfrm flipH="1">
              <a:off x="5818680" y="3330000"/>
              <a:ext cx="16200" cy="660240"/>
            </a:xfrm>
            <a:prstGeom prst="rect">
              <a:avLst/>
            </a:prstGeom>
            <a:ln w="0">
              <a:noFill/>
            </a:ln>
          </p:spPr>
        </p:pic>
        <p:pic>
          <p:nvPicPr>
            <p:cNvPr id="474" name="图片 58" descr=""/>
            <p:cNvPicPr/>
            <p:nvPr/>
          </p:nvPicPr>
          <p:blipFill>
            <a:blip r:embed="rId11"/>
            <a:stretch/>
          </p:blipFill>
          <p:spPr>
            <a:xfrm flipH="1">
              <a:off x="5933160" y="3960000"/>
              <a:ext cx="16920" cy="660240"/>
            </a:xfrm>
            <a:prstGeom prst="rect">
              <a:avLst/>
            </a:prstGeom>
            <a:ln w="0">
              <a:noFill/>
            </a:ln>
          </p:spPr>
        </p:pic>
        <p:pic>
          <p:nvPicPr>
            <p:cNvPr id="475" name="图片 59" descr=""/>
            <p:cNvPicPr/>
            <p:nvPr/>
          </p:nvPicPr>
          <p:blipFill>
            <a:blip r:embed="rId12"/>
            <a:stretch/>
          </p:blipFill>
          <p:spPr>
            <a:xfrm flipH="1">
              <a:off x="6170040" y="3208680"/>
              <a:ext cx="15840" cy="660240"/>
            </a:xfrm>
            <a:prstGeom prst="rect">
              <a:avLst/>
            </a:prstGeom>
            <a:ln w="0">
              <a:noFill/>
            </a:ln>
          </p:spPr>
        </p:pic>
        <p:pic>
          <p:nvPicPr>
            <p:cNvPr id="476" name="图片 61" descr=""/>
            <p:cNvPicPr/>
            <p:nvPr/>
          </p:nvPicPr>
          <p:blipFill>
            <a:blip r:embed="rId13"/>
            <a:stretch/>
          </p:blipFill>
          <p:spPr>
            <a:xfrm rot="10800000">
              <a:off x="7104960" y="3872880"/>
              <a:ext cx="17640" cy="666360"/>
            </a:xfrm>
            <a:prstGeom prst="rect">
              <a:avLst/>
            </a:prstGeom>
            <a:ln w="0">
              <a:noFill/>
            </a:ln>
          </p:spPr>
        </p:pic>
        <p:pic>
          <p:nvPicPr>
            <p:cNvPr id="477" name="图片 62" descr=""/>
            <p:cNvPicPr/>
            <p:nvPr/>
          </p:nvPicPr>
          <p:blipFill>
            <a:blip r:embed="rId14"/>
            <a:stretch/>
          </p:blipFill>
          <p:spPr>
            <a:xfrm rot="10800000">
              <a:off x="6486120" y="3163320"/>
              <a:ext cx="16560" cy="669600"/>
            </a:xfrm>
            <a:prstGeom prst="rect">
              <a:avLst/>
            </a:prstGeom>
            <a:ln w="0">
              <a:noFill/>
            </a:ln>
          </p:spPr>
        </p:pic>
        <p:pic>
          <p:nvPicPr>
            <p:cNvPr id="478" name="图片 63" descr=""/>
            <p:cNvPicPr/>
            <p:nvPr/>
          </p:nvPicPr>
          <p:blipFill>
            <a:blip r:embed="rId15"/>
            <a:stretch/>
          </p:blipFill>
          <p:spPr>
            <a:xfrm rot="10800000">
              <a:off x="6317640" y="3943080"/>
              <a:ext cx="16200" cy="660240"/>
            </a:xfrm>
            <a:prstGeom prst="rect">
              <a:avLst/>
            </a:prstGeom>
            <a:ln w="0">
              <a:noFill/>
            </a:ln>
          </p:spPr>
        </p:pic>
        <p:pic>
          <p:nvPicPr>
            <p:cNvPr id="479" name="图片 64" descr=""/>
            <p:cNvPicPr/>
            <p:nvPr/>
          </p:nvPicPr>
          <p:blipFill>
            <a:blip r:embed="rId16"/>
            <a:stretch/>
          </p:blipFill>
          <p:spPr>
            <a:xfrm rot="10800000">
              <a:off x="6288480" y="3127680"/>
              <a:ext cx="16920" cy="660240"/>
            </a:xfrm>
            <a:prstGeom prst="rect">
              <a:avLst/>
            </a:prstGeom>
            <a:ln w="0">
              <a:noFill/>
            </a:ln>
          </p:spPr>
        </p:pic>
        <p:pic>
          <p:nvPicPr>
            <p:cNvPr id="480" name="图片 65" descr=""/>
            <p:cNvPicPr/>
            <p:nvPr/>
          </p:nvPicPr>
          <p:blipFill>
            <a:blip r:embed="rId17"/>
            <a:stretch/>
          </p:blipFill>
          <p:spPr>
            <a:xfrm rot="10800000">
              <a:off x="6478920" y="4000320"/>
              <a:ext cx="15840" cy="660240"/>
            </a:xfrm>
            <a:prstGeom prst="rect">
              <a:avLst/>
            </a:prstGeom>
            <a:ln w="0">
              <a:noFill/>
            </a:ln>
          </p:spPr>
        </p:pic>
        <p:pic>
          <p:nvPicPr>
            <p:cNvPr id="481" name="图片 67" descr=""/>
            <p:cNvPicPr/>
            <p:nvPr/>
          </p:nvPicPr>
          <p:blipFill>
            <a:blip r:embed="rId18"/>
            <a:stretch/>
          </p:blipFill>
          <p:spPr>
            <a:xfrm flipH="1">
              <a:off x="6795360" y="3070080"/>
              <a:ext cx="17640" cy="666360"/>
            </a:xfrm>
            <a:prstGeom prst="rect">
              <a:avLst/>
            </a:prstGeom>
            <a:ln w="0">
              <a:noFill/>
            </a:ln>
          </p:spPr>
        </p:pic>
        <p:pic>
          <p:nvPicPr>
            <p:cNvPr id="482" name="图片 68" descr=""/>
            <p:cNvPicPr/>
            <p:nvPr/>
          </p:nvPicPr>
          <p:blipFill>
            <a:blip r:embed="rId19"/>
            <a:stretch/>
          </p:blipFill>
          <p:spPr>
            <a:xfrm flipH="1">
              <a:off x="6609600" y="3869280"/>
              <a:ext cx="16560" cy="669600"/>
            </a:xfrm>
            <a:prstGeom prst="rect">
              <a:avLst/>
            </a:prstGeom>
            <a:ln w="0">
              <a:noFill/>
            </a:ln>
          </p:spPr>
        </p:pic>
        <p:pic>
          <p:nvPicPr>
            <p:cNvPr id="483" name="图片 69" descr=""/>
            <p:cNvPicPr/>
            <p:nvPr/>
          </p:nvPicPr>
          <p:blipFill>
            <a:blip r:embed="rId20"/>
            <a:stretch/>
          </p:blipFill>
          <p:spPr>
            <a:xfrm flipH="1">
              <a:off x="6677640" y="3406680"/>
              <a:ext cx="16200" cy="660240"/>
            </a:xfrm>
            <a:prstGeom prst="rect">
              <a:avLst/>
            </a:prstGeom>
            <a:ln w="0">
              <a:noFill/>
            </a:ln>
          </p:spPr>
        </p:pic>
        <p:pic>
          <p:nvPicPr>
            <p:cNvPr id="484" name="图片 70" descr=""/>
            <p:cNvPicPr/>
            <p:nvPr/>
          </p:nvPicPr>
          <p:blipFill>
            <a:blip r:embed="rId21"/>
            <a:stretch/>
          </p:blipFill>
          <p:spPr>
            <a:xfrm flipH="1">
              <a:off x="6837120" y="4044600"/>
              <a:ext cx="16920" cy="660240"/>
            </a:xfrm>
            <a:prstGeom prst="rect">
              <a:avLst/>
            </a:prstGeom>
            <a:ln w="0">
              <a:noFill/>
            </a:ln>
          </p:spPr>
        </p:pic>
        <p:pic>
          <p:nvPicPr>
            <p:cNvPr id="485" name="图片 71" descr=""/>
            <p:cNvPicPr/>
            <p:nvPr/>
          </p:nvPicPr>
          <p:blipFill>
            <a:blip r:embed="rId22"/>
            <a:stretch/>
          </p:blipFill>
          <p:spPr>
            <a:xfrm flipH="1">
              <a:off x="7014600" y="3086280"/>
              <a:ext cx="15840" cy="660240"/>
            </a:xfrm>
            <a:prstGeom prst="rect">
              <a:avLst/>
            </a:prstGeom>
            <a:ln w="0">
              <a:noFill/>
            </a:ln>
          </p:spPr>
        </p:pic>
        <p:grpSp>
          <p:nvGrpSpPr>
            <p:cNvPr id="486" name="组合 72"/>
            <p:cNvGrpSpPr/>
            <p:nvPr/>
          </p:nvGrpSpPr>
          <p:grpSpPr>
            <a:xfrm>
              <a:off x="8001000" y="3784680"/>
              <a:ext cx="512640" cy="83520"/>
              <a:chOff x="8001000" y="3784680"/>
              <a:chExt cx="512640" cy="83520"/>
            </a:xfrm>
          </p:grpSpPr>
          <p:sp>
            <p:nvSpPr>
              <p:cNvPr id="487" name="椭圆 73"/>
              <p:cNvSpPr/>
              <p:nvPr/>
            </p:nvSpPr>
            <p:spPr>
              <a:xfrm>
                <a:off x="8001000" y="3786120"/>
                <a:ext cx="83880" cy="82080"/>
              </a:xfrm>
              <a:prstGeom prst="ellipse">
                <a:avLst/>
              </a:prstGeom>
              <a:solidFill>
                <a:schemeClr val="tx1"/>
              </a:solidFill>
              <a:ln w="9525">
                <a:noFill/>
              </a:ln>
              <a:effectLst>
                <a:outerShdw algn="ctr" dir="13500000" dist="17819" rotWithShape="0">
                  <a:schemeClr val="tx1">
                    <a:gamma val="-1"/>
                    <a:shade val="60000"/>
                    <a:invGamma val="-1"/>
                  </a:schemeClr>
                </a:outerShdw>
              </a:effectLst>
            </p:spPr>
            <p:style>
              <a:lnRef idx="0"/>
              <a:fillRef idx="0"/>
              <a:effectRef idx="0"/>
              <a:fontRef idx="minor"/>
            </p:style>
          </p:sp>
          <p:sp>
            <p:nvSpPr>
              <p:cNvPr id="488" name="椭圆 74"/>
              <p:cNvSpPr/>
              <p:nvPr/>
            </p:nvSpPr>
            <p:spPr>
              <a:xfrm>
                <a:off x="8221680" y="3786120"/>
                <a:ext cx="83880" cy="82080"/>
              </a:xfrm>
              <a:prstGeom prst="ellipse">
                <a:avLst/>
              </a:prstGeom>
              <a:solidFill>
                <a:schemeClr val="tx1"/>
              </a:solidFill>
              <a:ln w="9525">
                <a:noFill/>
              </a:ln>
              <a:effectLst>
                <a:outerShdw algn="ctr" dir="13500000" dist="17819" rotWithShape="0">
                  <a:schemeClr val="tx1">
                    <a:gamma val="-1"/>
                    <a:shade val="60000"/>
                    <a:invGamma val="-1"/>
                  </a:schemeClr>
                </a:outerShdw>
              </a:effectLst>
            </p:spPr>
            <p:style>
              <a:lnRef idx="0"/>
              <a:fillRef idx="0"/>
              <a:effectRef idx="0"/>
              <a:fontRef idx="minor"/>
            </p:style>
          </p:sp>
          <p:sp>
            <p:nvSpPr>
              <p:cNvPr id="489" name="椭圆 75"/>
              <p:cNvSpPr/>
              <p:nvPr/>
            </p:nvSpPr>
            <p:spPr>
              <a:xfrm>
                <a:off x="8429760" y="3784680"/>
                <a:ext cx="83880" cy="82080"/>
              </a:xfrm>
              <a:prstGeom prst="ellipse">
                <a:avLst/>
              </a:prstGeom>
              <a:solidFill>
                <a:schemeClr val="tx1"/>
              </a:solidFill>
              <a:ln w="9525">
                <a:noFill/>
              </a:ln>
              <a:effectLst>
                <a:outerShdw algn="ctr" dir="13500000" dist="17819" rotWithShape="0">
                  <a:schemeClr val="tx1">
                    <a:gamma val="-1"/>
                    <a:shade val="60000"/>
                    <a:invGamma val="-1"/>
                  </a:schemeClr>
                </a:outerShdw>
              </a:effectLst>
            </p:spPr>
            <p:style>
              <a:lnRef idx="0"/>
              <a:fillRef idx="0"/>
              <a:effectRef idx="0"/>
              <a:fontRef idx="minor"/>
            </p:style>
          </p:sp>
        </p:grpSp>
        <p:sp>
          <p:nvSpPr>
            <p:cNvPr id="490" name="直接箭头连接符 76"/>
            <p:cNvSpPr/>
            <p:nvPr/>
          </p:nvSpPr>
          <p:spPr>
            <a:xfrm flipV="1">
              <a:off x="3287880" y="3638160"/>
              <a:ext cx="1920600" cy="1066320"/>
            </a:xfrm>
            <a:custGeom>
              <a:avLst/>
              <a:gdLst/>
              <a:ahLst/>
              <a:rect l="l" t="t" r="r" b="b"/>
              <a:pathLst>
                <a:path w="21600" h="21600">
                  <a:moveTo>
                    <a:pt x="0" y="0"/>
                  </a:moveTo>
                  <a:lnTo>
                    <a:pt x="21600" y="21600"/>
                  </a:lnTo>
                </a:path>
              </a:pathLst>
            </a:custGeom>
            <a:noFill/>
            <a:ln w="12700">
              <a:solidFill>
                <a:srgbClr val="000000"/>
              </a:solidFill>
              <a:round/>
              <a:tailEnd len="lg" type="stealth" w="lg"/>
            </a:ln>
          </p:spPr>
          <p:style>
            <a:lnRef idx="1">
              <a:schemeClr val="accent1"/>
            </a:lnRef>
            <a:fillRef idx="0">
              <a:schemeClr val="accent1"/>
            </a:fillRef>
            <a:effectRef idx="0">
              <a:schemeClr val="accent1"/>
            </a:effectRef>
            <a:fontRef idx="minor"/>
          </p:style>
        </p:sp>
        <p:sp>
          <p:nvSpPr>
            <p:cNvPr id="491" name="文本框 24"/>
            <p:cNvSpPr/>
            <p:nvPr/>
          </p:nvSpPr>
          <p:spPr>
            <a:xfrm>
              <a:off x="1310400" y="5370480"/>
              <a:ext cx="1311840" cy="33372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Times New Roman"/>
                  <a:ea typeface="宋体"/>
                </a:rPr>
                <a:t>EEG Features</a:t>
              </a:r>
              <a:endParaRPr b="0" lang="en-US" sz="1600" spc="-1" strike="noStrike">
                <a:latin typeface="Arial"/>
              </a:endParaRPr>
            </a:p>
          </p:txBody>
        </p:sp>
        <p:sp>
          <p:nvSpPr>
            <p:cNvPr id="492" name="文本框 77"/>
            <p:cNvSpPr/>
            <p:nvPr/>
          </p:nvSpPr>
          <p:spPr>
            <a:xfrm rot="1819800">
              <a:off x="3432600" y="5409360"/>
              <a:ext cx="142452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Times New Roman"/>
                  <a:ea typeface="宋体"/>
                </a:rPr>
                <a:t>LSTM samples</a:t>
              </a:r>
              <a:endParaRPr b="0" lang="en-US" sz="1600" spc="-1" strike="noStrike">
                <a:latin typeface="Arial"/>
              </a:endParaRPr>
            </a:p>
          </p:txBody>
        </p:sp>
        <p:sp>
          <p:nvSpPr>
            <p:cNvPr id="493" name="文本框 79"/>
            <p:cNvSpPr/>
            <p:nvPr/>
          </p:nvSpPr>
          <p:spPr>
            <a:xfrm rot="19833600">
              <a:off x="3099600" y="3831120"/>
              <a:ext cx="2034360" cy="33336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600" spc="-1" strike="noStrike">
                  <a:solidFill>
                    <a:srgbClr val="000000"/>
                  </a:solidFill>
                  <a:latin typeface="Times New Roman"/>
                  <a:ea typeface="宋体"/>
                </a:rPr>
                <a:t>Feed-Forward samples</a:t>
              </a:r>
              <a:endParaRPr b="0" lang="en-US" sz="1600" spc="-1" strike="noStrike">
                <a:latin typeface="Arial"/>
              </a:endParaRPr>
            </a:p>
          </p:txBody>
        </p:sp>
      </p:gr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94" name="标题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LSTM VS Feed-Forward NN</a:t>
            </a:r>
            <a:endParaRPr b="0" lang="en-US" sz="3600" spc="-1" strike="noStrike">
              <a:solidFill>
                <a:srgbClr val="000000"/>
              </a:solidFill>
              <a:latin typeface="Arial"/>
            </a:endParaRPr>
          </a:p>
        </p:txBody>
      </p:sp>
      <p:sp>
        <p:nvSpPr>
          <p:cNvPr id="495" name="灯片编号占位符 4"/>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496" name="内容占位符 2"/>
          <p:cNvSpPr txBox="1"/>
          <p:nvPr/>
        </p:nvSpPr>
        <p:spPr>
          <a:xfrm>
            <a:off x="357120" y="1211400"/>
            <a:ext cx="8257680" cy="5159160"/>
          </a:xfrm>
          <a:prstGeom prst="rect">
            <a:avLst/>
          </a:prstGeom>
          <a:noFill/>
          <a:ln w="0">
            <a:noFill/>
          </a:ln>
        </p:spPr>
        <p:txBody>
          <a:bodyPr>
            <a:noAutofit/>
          </a:bodyPr>
          <a:p>
            <a:pPr marL="343080" indent="-342720">
              <a:lnSpc>
                <a:spcPct val="100000"/>
              </a:lnSpc>
              <a:spcBef>
                <a:spcPts val="479"/>
              </a:spcBef>
              <a:buClr>
                <a:srgbClr val="0000cc"/>
              </a:buClr>
              <a:buSzPct val="80000"/>
              <a:buFont typeface="Wingdings" charset="2"/>
              <a:buChar char=""/>
            </a:pPr>
            <a:r>
              <a:rPr b="0" lang="en-US" sz="2400" spc="-1" strike="noStrike">
                <a:solidFill>
                  <a:srgbClr val="660033"/>
                </a:solidFill>
                <a:latin typeface="Calisto MT"/>
                <a:ea typeface="MS Mincho"/>
              </a:rPr>
              <a:t>Tensor Flow</a:t>
            </a:r>
            <a:endParaRPr b="0" lang="en-US" sz="2400" spc="-1" strike="noStrike">
              <a:solidFill>
                <a:srgbClr val="0000cc"/>
              </a:solidFill>
              <a:latin typeface="Arial"/>
            </a:endParaRPr>
          </a:p>
          <a:p>
            <a:pPr lvl="1" marL="743040" indent="-285480">
              <a:lnSpc>
                <a:spcPct val="100000"/>
              </a:lnSpc>
              <a:spcBef>
                <a:spcPts val="320"/>
              </a:spcBef>
              <a:buClr>
                <a:srgbClr val="ff0000"/>
              </a:buClr>
              <a:buSzPct val="80000"/>
              <a:buFont typeface="Wingdings" charset="2"/>
              <a:buChar char=""/>
            </a:pPr>
            <a:r>
              <a:rPr b="0" lang="en-US" sz="1600" spc="-1" strike="noStrike">
                <a:solidFill>
                  <a:srgbClr val="660033"/>
                </a:solidFill>
                <a:latin typeface="Calisto MT"/>
                <a:ea typeface="MS Mincho"/>
              </a:rPr>
              <a:t>Feed-Forward: from low layers to higher layers; no connections among different time steps. </a:t>
            </a:r>
            <a:endParaRPr b="0" lang="en-US" sz="1600" spc="-1" strike="noStrike">
              <a:solidFill>
                <a:srgbClr val="0000cc"/>
              </a:solidFill>
              <a:latin typeface="Arial"/>
            </a:endParaRPr>
          </a:p>
          <a:p>
            <a:pPr lvl="1" marL="743040" indent="-285480">
              <a:lnSpc>
                <a:spcPct val="100000"/>
              </a:lnSpc>
              <a:spcBef>
                <a:spcPts val="320"/>
              </a:spcBef>
              <a:buClr>
                <a:srgbClr val="ff0000"/>
              </a:buClr>
              <a:buSzPct val="80000"/>
              <a:buFont typeface="Wingdings" charset="2"/>
              <a:buChar char=""/>
            </a:pPr>
            <a:r>
              <a:rPr b="0" lang="en-US" sz="1600" spc="-1" strike="noStrike">
                <a:solidFill>
                  <a:srgbClr val="660033"/>
                </a:solidFill>
                <a:latin typeface="Calisto MT"/>
                <a:ea typeface="MS Mincho"/>
              </a:rPr>
              <a:t>LSTM: states propagated through time; the processing order is the same as the chronological order.</a:t>
            </a:r>
            <a:endParaRPr b="0" lang="en-US" sz="1600" spc="-1" strike="noStrike">
              <a:solidFill>
                <a:srgbClr val="0000cc"/>
              </a:solidFill>
              <a:latin typeface="Arial"/>
            </a:endParaRPr>
          </a:p>
        </p:txBody>
      </p:sp>
      <p:pic>
        <p:nvPicPr>
          <p:cNvPr id="497" name="图片 41" descr=""/>
          <p:cNvPicPr/>
          <p:nvPr/>
        </p:nvPicPr>
        <p:blipFill>
          <a:blip r:embed="rId1"/>
          <a:stretch/>
        </p:blipFill>
        <p:spPr>
          <a:xfrm>
            <a:off x="3286080" y="2743200"/>
            <a:ext cx="5157360" cy="3703320"/>
          </a:xfrm>
          <a:prstGeom prst="rect">
            <a:avLst/>
          </a:prstGeom>
          <a:ln w="0">
            <a:noFill/>
          </a:ln>
        </p:spPr>
      </p:pic>
      <p:pic>
        <p:nvPicPr>
          <p:cNvPr id="498" name="图片 2" descr=""/>
          <p:cNvPicPr/>
          <p:nvPr/>
        </p:nvPicPr>
        <p:blipFill>
          <a:blip r:embed="rId2"/>
          <a:stretch/>
        </p:blipFill>
        <p:spPr>
          <a:xfrm>
            <a:off x="865080" y="3429000"/>
            <a:ext cx="2080800" cy="2247480"/>
          </a:xfrm>
          <a:prstGeom prst="rect">
            <a:avLst/>
          </a:prstGeom>
          <a:ln w="0">
            <a:noFill/>
          </a:ln>
        </p:spPr>
      </p:pic>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99" name="图片 4" descr=""/>
          <p:cNvPicPr/>
          <p:nvPr/>
        </p:nvPicPr>
        <p:blipFill>
          <a:blip r:embed="rId1"/>
          <a:stretch/>
        </p:blipFill>
        <p:spPr>
          <a:xfrm>
            <a:off x="590400" y="2057400"/>
            <a:ext cx="5940000" cy="3357360"/>
          </a:xfrm>
          <a:prstGeom prst="rect">
            <a:avLst/>
          </a:prstGeom>
          <a:ln w="0">
            <a:noFill/>
          </a:ln>
        </p:spPr>
      </p:pic>
      <p:sp>
        <p:nvSpPr>
          <p:cNvPr id="500" name="标题 1"/>
          <p:cNvSpPr txBox="1"/>
          <p:nvPr/>
        </p:nvSpPr>
        <p:spPr>
          <a:xfrm>
            <a:off x="127080" y="357120"/>
            <a:ext cx="846432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ea typeface="宋体"/>
              </a:rPr>
              <a:t>Experimental Results – SEED dataset</a:t>
            </a:r>
            <a:endParaRPr b="0" lang="en-US" sz="3600" spc="-1" strike="noStrike">
              <a:solidFill>
                <a:srgbClr val="000000"/>
              </a:solidFill>
              <a:latin typeface="Arial"/>
            </a:endParaRPr>
          </a:p>
        </p:txBody>
      </p:sp>
      <p:sp>
        <p:nvSpPr>
          <p:cNvPr id="501" name="内容占位符 2"/>
          <p:cNvSpPr txBox="1"/>
          <p:nvPr/>
        </p:nvSpPr>
        <p:spPr>
          <a:xfrm>
            <a:off x="127080" y="1112760"/>
            <a:ext cx="8483400" cy="1209240"/>
          </a:xfrm>
          <a:prstGeom prst="rect">
            <a:avLst/>
          </a:prstGeom>
          <a:noFill/>
          <a:ln w="0">
            <a:noFill/>
          </a:ln>
        </p:spPr>
        <p:txBody>
          <a:bodyPr>
            <a:noAutofit/>
          </a:bodyPr>
          <a:p>
            <a:pPr marL="343080" indent="-342720">
              <a:lnSpc>
                <a:spcPct val="100000"/>
              </a:lnSpc>
              <a:spcBef>
                <a:spcPts val="479"/>
              </a:spcBef>
              <a:buClr>
                <a:srgbClr val="0000cc"/>
              </a:buClr>
              <a:buSzPct val="80000"/>
              <a:buFont typeface="Wingdings" charset="2"/>
              <a:buChar char=""/>
            </a:pPr>
            <a:r>
              <a:rPr b="0" lang="en-US" sz="2400" spc="-1" strike="noStrike">
                <a:solidFill>
                  <a:srgbClr val="660033"/>
                </a:solidFill>
                <a:latin typeface="Calisto MT"/>
                <a:ea typeface="MS Mincho"/>
              </a:rPr>
              <a:t>Bimodal-LSTM achieves the best accuracy (93.97%) and the smallest standard deviation (7.03%).</a:t>
            </a:r>
            <a:endParaRPr b="0" lang="en-US" sz="2400" spc="-1" strike="noStrike">
              <a:solidFill>
                <a:srgbClr val="0000cc"/>
              </a:solidFill>
              <a:latin typeface="Arial"/>
            </a:endParaRPr>
          </a:p>
        </p:txBody>
      </p:sp>
      <p:sp>
        <p:nvSpPr>
          <p:cNvPr id="502" name="灯片编号占位符 3"/>
          <p:cNvSpPr txBox="1"/>
          <p:nvPr/>
        </p:nvSpPr>
        <p:spPr>
          <a:xfrm>
            <a:off x="0" y="0"/>
            <a:ext cx="0" cy="0"/>
          </a:xfrm>
          <a:prstGeom prst="rect">
            <a:avLst/>
          </a:prstGeom>
          <a:noFill/>
          <a:ln w="0">
            <a:noFill/>
          </a:ln>
        </p:spPr>
        <p:txBody>
          <a:bodyPr lIns="90000" rIns="90000" tIns="45000" bIns="45000">
            <a:noAutofit/>
          </a:bodyPr>
          <a:p>
            <a:endParaRPr b="0" lang="en-US" sz="2400" spc="-1" strike="noStrike">
              <a:latin typeface="Times New Roman"/>
            </a:endParaRPr>
          </a:p>
        </p:txBody>
      </p:sp>
      <p:sp>
        <p:nvSpPr>
          <p:cNvPr id="503" name="文本框 6"/>
          <p:cNvSpPr/>
          <p:nvPr/>
        </p:nvSpPr>
        <p:spPr>
          <a:xfrm>
            <a:off x="257040" y="5651640"/>
            <a:ext cx="8627760" cy="699480"/>
          </a:xfrm>
          <a:prstGeom prst="rect">
            <a:avLst/>
          </a:prstGeom>
          <a:noFill/>
          <a:ln w="0">
            <a:noFill/>
          </a:ln>
        </p:spPr>
        <p:style>
          <a:lnRef idx="0"/>
          <a:fillRef idx="0"/>
          <a:effectRef idx="0"/>
          <a:fontRef idx="minor"/>
        </p:style>
        <p:txBody>
          <a:bodyPr lIns="90000" rIns="90000" tIns="45000" bIns="45000">
            <a:spAutoFit/>
          </a:bodyPr>
          <a:p>
            <a:pPr marL="228600" indent="-228240">
              <a:lnSpc>
                <a:spcPct val="100000"/>
              </a:lnSpc>
              <a:buClr>
                <a:srgbClr val="000000"/>
              </a:buClr>
              <a:buFont typeface="Arial Narrow"/>
              <a:buAutoNum type="arabicPeriod"/>
            </a:pPr>
            <a:r>
              <a:rPr b="0" lang="en-US" sz="1000" spc="-1" strike="noStrike">
                <a:solidFill>
                  <a:srgbClr val="000000"/>
                </a:solidFill>
                <a:latin typeface="Times New Roman"/>
                <a:ea typeface="宋体"/>
              </a:rPr>
              <a:t>Liu, W., Zheng, W.L., Lu, B.L.: Emotion recognition using multimodal deep learning. In: Hirose, A., Ozawa, S., Doya, K., Ikeda, K., Lee, M., Liu, D. (eds.) ICONIP 2016. LNCS, vol. 9948, pp. 521–529. Springer, Cham (2016).</a:t>
            </a:r>
            <a:endParaRPr b="0" lang="en-US" sz="1000" spc="-1" strike="noStrike">
              <a:latin typeface="Arial"/>
            </a:endParaRPr>
          </a:p>
          <a:p>
            <a:pPr marL="228600" indent="-228240">
              <a:lnSpc>
                <a:spcPct val="100000"/>
              </a:lnSpc>
              <a:buClr>
                <a:srgbClr val="000000"/>
              </a:buClr>
              <a:buFont typeface="Arial Narrow"/>
              <a:buAutoNum type="arabicPeriod"/>
            </a:pPr>
            <a:r>
              <a:rPr b="0" lang="en-US" sz="1000" spc="-1" strike="noStrike">
                <a:solidFill>
                  <a:srgbClr val="000000"/>
                </a:solidFill>
                <a:latin typeface="Times New Roman"/>
                <a:ea typeface="宋体"/>
              </a:rPr>
              <a:t>Yang, Y., Wu, Q.J., Zheng, W.L., Lu, B.L.: EEG-based emotion recognition using hierarchical network with subnetwork nodes. IEEE Transactions on Cognitive and Developmental Systems (2017)</a:t>
            </a:r>
            <a:endParaRPr b="0" lang="en-US" sz="1000" spc="-1" strike="noStrike">
              <a:latin typeface="Arial"/>
            </a:endParaRPr>
          </a:p>
        </p:txBody>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4"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Summary</a:t>
            </a:r>
            <a:endParaRPr b="0" lang="en-US" sz="3600" spc="-1" strike="noStrike">
              <a:solidFill>
                <a:srgbClr val="000000"/>
              </a:solidFill>
              <a:latin typeface="Arial"/>
            </a:endParaRPr>
          </a:p>
        </p:txBody>
      </p:sp>
      <p:sp>
        <p:nvSpPr>
          <p:cNvPr id="505" name="Content Placeholder 2"/>
          <p:cNvSpPr txBox="1"/>
          <p:nvPr/>
        </p:nvSpPr>
        <p:spPr>
          <a:xfrm>
            <a:off x="179640" y="1196640"/>
            <a:ext cx="9127800" cy="4876560"/>
          </a:xfrm>
          <a:prstGeom prst="rect">
            <a:avLst/>
          </a:prstGeom>
          <a:noFill/>
          <a:ln w="0">
            <a:noFill/>
          </a:ln>
        </p:spPr>
        <p:txBody>
          <a:bodyPr>
            <a:noAutofit/>
          </a:bodyPr>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RNNs allow a lot of flexibility in architecture design</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Vanilla RNNs are simple but don’t work very well</a:t>
            </a:r>
            <a:endParaRPr b="0" lang="en-US" sz="24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Common to use LSTM: improve gradient flow</a:t>
            </a:r>
            <a:endParaRPr b="0" lang="en-US" sz="24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Backward flow of gradients in RNN can explode or vanish. </a:t>
            </a:r>
            <a:endParaRPr b="0" lang="en-US" sz="28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Exploding is controlled with gradient clipping. </a:t>
            </a:r>
            <a:endParaRPr b="0" lang="en-US" sz="2400" spc="-1" strike="noStrike">
              <a:solidFill>
                <a:srgbClr val="0000cc"/>
              </a:solidFill>
              <a:latin typeface="Arial"/>
            </a:endParaRPr>
          </a:p>
          <a:p>
            <a:pPr lvl="1" marL="743040" indent="-285480">
              <a:lnSpc>
                <a:spcPct val="100000"/>
              </a:lnSpc>
              <a:spcBef>
                <a:spcPts val="479"/>
              </a:spcBef>
              <a:buClr>
                <a:srgbClr val="ff0000"/>
              </a:buClr>
              <a:buSzPct val="80000"/>
              <a:buFont typeface="Wingdings" charset="2"/>
              <a:buChar char=""/>
            </a:pPr>
            <a:r>
              <a:rPr b="0" lang="en-US" sz="2400" spc="-1" strike="noStrike">
                <a:solidFill>
                  <a:srgbClr val="0000cc"/>
                </a:solidFill>
                <a:latin typeface="Calisto MT"/>
              </a:rPr>
              <a:t>Vanishing is controlled with additive interactions (LSTM)</a:t>
            </a:r>
            <a:endParaRPr b="0" lang="en-US" sz="24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Better/simpler architectures are a hot topic of current research</a:t>
            </a:r>
            <a:endParaRPr b="0" lang="en-US" sz="2800" spc="-1" strike="noStrike">
              <a:solidFill>
                <a:srgbClr val="0000cc"/>
              </a:solidFill>
              <a:latin typeface="Arial"/>
            </a:endParaRPr>
          </a:p>
          <a:p>
            <a:pPr marL="343080" indent="-342720">
              <a:lnSpc>
                <a:spcPct val="100000"/>
              </a:lnSpc>
              <a:spcBef>
                <a:spcPts val="561"/>
              </a:spcBef>
              <a:buClr>
                <a:srgbClr val="0000cc"/>
              </a:buClr>
              <a:buSzPct val="80000"/>
              <a:buFont typeface="Wingdings" charset="2"/>
              <a:buChar char=""/>
            </a:pPr>
            <a:r>
              <a:rPr b="0" lang="en-US" sz="2800" spc="-1" strike="noStrike">
                <a:solidFill>
                  <a:srgbClr val="0000cc"/>
                </a:solidFill>
                <a:latin typeface="Calisto MT"/>
              </a:rPr>
              <a:t>Better understanding (both theoretical and empirical) is needed.</a:t>
            </a:r>
            <a:endParaRPr b="0" lang="en-US" sz="28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6" name="Title 1"/>
          <p:cNvSpPr txBox="1"/>
          <p:nvPr/>
        </p:nvSpPr>
        <p:spPr>
          <a:xfrm>
            <a:off x="268200" y="334800"/>
            <a:ext cx="867060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Resources on RNN</a:t>
            </a:r>
            <a:endParaRPr b="0" lang="en-US" sz="3600" spc="-1" strike="noStrike">
              <a:solidFill>
                <a:srgbClr val="000000"/>
              </a:solidFill>
              <a:latin typeface="Arial"/>
            </a:endParaRPr>
          </a:p>
        </p:txBody>
      </p:sp>
      <p:sp>
        <p:nvSpPr>
          <p:cNvPr id="507" name="Content Placeholder 2"/>
          <p:cNvSpPr txBox="1"/>
          <p:nvPr/>
        </p:nvSpPr>
        <p:spPr>
          <a:xfrm>
            <a:off x="268200" y="1363680"/>
            <a:ext cx="8670600" cy="4876560"/>
          </a:xfrm>
          <a:prstGeom prst="rect">
            <a:avLst/>
          </a:prstGeom>
          <a:noFill/>
          <a:ln w="0">
            <a:noFill/>
          </a:ln>
        </p:spPr>
        <p:txBody>
          <a:bodyPr>
            <a:noAutofit/>
          </a:bodyPr>
          <a:p>
            <a:pPr marL="514440" indent="-514080">
              <a:lnSpc>
                <a:spcPct val="100000"/>
              </a:lnSpc>
              <a:buClr>
                <a:srgbClr val="3333cc"/>
              </a:buClr>
              <a:buFont typeface="Arial"/>
              <a:buAutoNum type="arabicPeriod"/>
            </a:pPr>
            <a:r>
              <a:rPr b="0" lang="en-US" sz="2800" spc="-1" strike="noStrike">
                <a:solidFill>
                  <a:srgbClr val="3333cc"/>
                </a:solidFill>
                <a:latin typeface="Calisto MT"/>
                <a:ea typeface="宋体"/>
              </a:rPr>
              <a:t>Josh Patterson and Adam Gibson, Deep Learning, A Practitioner’s Approach, O’reilly, 2017</a:t>
            </a:r>
            <a:endParaRPr b="0" lang="en-US" sz="2800" spc="-1" strike="noStrike">
              <a:solidFill>
                <a:srgbClr val="0000cc"/>
              </a:solidFill>
              <a:latin typeface="Arial"/>
            </a:endParaRPr>
          </a:p>
          <a:p>
            <a:pPr>
              <a:lnSpc>
                <a:spcPct val="100000"/>
              </a:lnSpc>
            </a:pPr>
            <a:endParaRPr b="0" lang="en-US" sz="2800" spc="-1" strike="noStrike">
              <a:solidFill>
                <a:srgbClr val="0000cc"/>
              </a:solidFill>
              <a:latin typeface="Arial"/>
            </a:endParaRPr>
          </a:p>
          <a:p>
            <a:pPr marL="343080" indent="-342720">
              <a:lnSpc>
                <a:spcPct val="100000"/>
              </a:lnSpc>
              <a:tabLst>
                <a:tab algn="l" pos="0"/>
              </a:tabLst>
            </a:pPr>
            <a:r>
              <a:rPr b="0" lang="en-US" sz="2800" spc="-1" strike="noStrike">
                <a:solidFill>
                  <a:srgbClr val="3333cc"/>
                </a:solidFill>
                <a:latin typeface="Calisto MT"/>
                <a:ea typeface="宋体"/>
              </a:rPr>
              <a:t>2</a:t>
            </a:r>
            <a:r>
              <a:rPr b="0" lang="zh-CN" sz="2800" spc="-1" strike="noStrike">
                <a:solidFill>
                  <a:srgbClr val="3333cc"/>
                </a:solidFill>
                <a:latin typeface="Calisto MT"/>
                <a:ea typeface="宋体"/>
              </a:rPr>
              <a:t>、</a:t>
            </a:r>
            <a:r>
              <a:rPr b="0" lang="en-US" sz="2800" spc="-1" strike="noStrike">
                <a:solidFill>
                  <a:srgbClr val="3333cc"/>
                </a:solidFill>
                <a:latin typeface="Calisto MT"/>
                <a:ea typeface="宋体"/>
              </a:rPr>
              <a:t>Ian Goodfellow, Yoshua Bengio, and Aaron Courville, Deep Learning, MIT Press, 2016</a:t>
            </a:r>
            <a:endParaRPr b="0" lang="en-US" sz="2800" spc="-1" strike="noStrike">
              <a:solidFill>
                <a:srgbClr val="0000cc"/>
              </a:solidFill>
              <a:latin typeface="Arial"/>
            </a:endParaRPr>
          </a:p>
          <a:p>
            <a:pPr marL="343080" indent="-342720">
              <a:lnSpc>
                <a:spcPct val="100000"/>
              </a:lnSpc>
              <a:tabLst>
                <a:tab algn="l" pos="0"/>
              </a:tabLst>
            </a:pPr>
            <a:endParaRPr b="0" lang="en-US" sz="2800" spc="-1" strike="noStrike">
              <a:solidFill>
                <a:srgbClr val="0000cc"/>
              </a:solidFill>
              <a:latin typeface="Arial"/>
            </a:endParaRPr>
          </a:p>
          <a:p>
            <a:pPr marL="343080" indent="-342720">
              <a:lnSpc>
                <a:spcPct val="100000"/>
              </a:lnSpc>
              <a:tabLst>
                <a:tab algn="l" pos="0"/>
              </a:tabLst>
            </a:pPr>
            <a:r>
              <a:rPr b="0" lang="en-US" sz="2800" spc="-1" strike="noStrike">
                <a:solidFill>
                  <a:srgbClr val="3333cc"/>
                </a:solidFill>
                <a:latin typeface="Calisto MT"/>
                <a:ea typeface="宋体"/>
              </a:rPr>
              <a:t>3</a:t>
            </a:r>
            <a:r>
              <a:rPr b="0" lang="zh-CN" sz="2800" spc="-1" strike="noStrike">
                <a:solidFill>
                  <a:srgbClr val="3333cc"/>
                </a:solidFill>
                <a:latin typeface="Calisto MT"/>
                <a:ea typeface="宋体"/>
              </a:rPr>
              <a:t>、</a:t>
            </a:r>
            <a:r>
              <a:rPr b="0" lang="en-US" sz="2800" spc="-1" strike="noStrike">
                <a:solidFill>
                  <a:srgbClr val="3333cc"/>
                </a:solidFill>
                <a:latin typeface="Calisto MT"/>
                <a:ea typeface="宋体"/>
              </a:rPr>
              <a:t>Alex Graves, Supervised Sequence Labelling with Recurrent Neural Networks, Springer, 2012 </a:t>
            </a:r>
            <a:endParaRPr b="0" lang="en-US" sz="2800" spc="-1" strike="noStrike">
              <a:solidFill>
                <a:srgbClr val="0000cc"/>
              </a:solidFill>
              <a:latin typeface="Arial"/>
            </a:endParaRPr>
          </a:p>
          <a:p>
            <a:pPr>
              <a:lnSpc>
                <a:spcPct val="100000"/>
              </a:lnSpc>
              <a:spcBef>
                <a:spcPts val="561"/>
              </a:spcBef>
              <a:tabLst>
                <a:tab algn="l" pos="0"/>
              </a:tabLst>
            </a:pPr>
            <a:endParaRPr b="0" lang="en-US" sz="2800" spc="-1" strike="noStrike">
              <a:solidFill>
                <a:srgbClr val="0000cc"/>
              </a:solidFill>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Title 1"/>
          <p:cNvSpPr txBox="1"/>
          <p:nvPr/>
        </p:nvSpPr>
        <p:spPr>
          <a:xfrm>
            <a:off x="0" y="334800"/>
            <a:ext cx="914364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Recurrent Networks offer a lot of flexibility:</a:t>
            </a:r>
            <a:endParaRPr b="0" lang="en-US" sz="3600" spc="-1" strike="noStrike">
              <a:solidFill>
                <a:srgbClr val="000000"/>
              </a:solidFill>
              <a:latin typeface="Arial"/>
            </a:endParaRPr>
          </a:p>
        </p:txBody>
      </p:sp>
      <p:pic>
        <p:nvPicPr>
          <p:cNvPr id="69" name="Picture 3" descr=""/>
          <p:cNvPicPr/>
          <p:nvPr/>
        </p:nvPicPr>
        <p:blipFill>
          <a:blip r:embed="rId1"/>
          <a:stretch/>
        </p:blipFill>
        <p:spPr>
          <a:xfrm>
            <a:off x="323640" y="1412640"/>
            <a:ext cx="8316000" cy="2755440"/>
          </a:xfrm>
          <a:prstGeom prst="rect">
            <a:avLst/>
          </a:prstGeom>
          <a:ln w="0">
            <a:noFill/>
          </a:ln>
        </p:spPr>
      </p:pic>
      <p:sp>
        <p:nvSpPr>
          <p:cNvPr id="70" name="Straight Arrow Connector 5"/>
          <p:cNvSpPr/>
          <p:nvPr/>
        </p:nvSpPr>
        <p:spPr>
          <a:xfrm flipH="1" flipV="1">
            <a:off x="3635280" y="4167720"/>
            <a:ext cx="431640" cy="647640"/>
          </a:xfrm>
          <a:custGeom>
            <a:avLst/>
            <a:gdLst/>
            <a:ahLst/>
            <a:rect l="l" t="t" r="r" b="b"/>
            <a:pathLst>
              <a:path w="21600" h="21600">
                <a:moveTo>
                  <a:pt x="0" y="0"/>
                </a:moveTo>
                <a:lnTo>
                  <a:pt x="21600" y="21600"/>
                </a:lnTo>
              </a:path>
            </a:pathLst>
          </a:custGeom>
          <a:solidFill>
            <a:schemeClr val="accent1"/>
          </a:solidFill>
          <a:ln w="28575">
            <a:solidFill>
              <a:srgbClr val="00cc99"/>
            </a:solidFill>
            <a:round/>
            <a:tailEnd len="med" type="triangle" w="med"/>
          </a:ln>
        </p:spPr>
        <p:style>
          <a:lnRef idx="0"/>
          <a:fillRef idx="0"/>
          <a:effectRef idx="0"/>
          <a:fontRef idx="minor"/>
        </p:style>
      </p:sp>
      <p:sp>
        <p:nvSpPr>
          <p:cNvPr id="71" name="TextBox 6"/>
          <p:cNvSpPr/>
          <p:nvPr/>
        </p:nvSpPr>
        <p:spPr>
          <a:xfrm>
            <a:off x="3080880" y="4825080"/>
            <a:ext cx="267876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Sentiment Classification:</a:t>
            </a:r>
            <a:endParaRPr b="0" lang="en-US" sz="1800" spc="-1" strike="noStrike">
              <a:latin typeface="Arial"/>
            </a:endParaRPr>
          </a:p>
          <a:p>
            <a:pPr>
              <a:lnSpc>
                <a:spcPct val="100000"/>
              </a:lnSpc>
            </a:pPr>
            <a:r>
              <a:rPr b="0" lang="en-US" sz="1800" spc="-1" strike="noStrike">
                <a:solidFill>
                  <a:srgbClr val="000000"/>
                </a:solidFill>
                <a:latin typeface="Arial"/>
                <a:ea typeface="SimSun"/>
              </a:rPr>
              <a:t>Words  -&gt; sentiment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 name="Title 1"/>
          <p:cNvSpPr txBox="1"/>
          <p:nvPr/>
        </p:nvSpPr>
        <p:spPr>
          <a:xfrm>
            <a:off x="0" y="334800"/>
            <a:ext cx="914364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Recurrent Networks offer a lot of flexibility:</a:t>
            </a:r>
            <a:endParaRPr b="0" lang="en-US" sz="3600" spc="-1" strike="noStrike">
              <a:solidFill>
                <a:srgbClr val="000000"/>
              </a:solidFill>
              <a:latin typeface="Arial"/>
            </a:endParaRPr>
          </a:p>
        </p:txBody>
      </p:sp>
      <p:pic>
        <p:nvPicPr>
          <p:cNvPr id="73" name="Picture 3" descr=""/>
          <p:cNvPicPr/>
          <p:nvPr/>
        </p:nvPicPr>
        <p:blipFill>
          <a:blip r:embed="rId1"/>
          <a:stretch/>
        </p:blipFill>
        <p:spPr>
          <a:xfrm>
            <a:off x="323640" y="1412640"/>
            <a:ext cx="8316000" cy="2755440"/>
          </a:xfrm>
          <a:prstGeom prst="rect">
            <a:avLst/>
          </a:prstGeom>
          <a:ln w="0">
            <a:noFill/>
          </a:ln>
        </p:spPr>
      </p:pic>
      <p:sp>
        <p:nvSpPr>
          <p:cNvPr id="74" name="Straight Arrow Connector 5"/>
          <p:cNvSpPr/>
          <p:nvPr/>
        </p:nvSpPr>
        <p:spPr>
          <a:xfrm flipH="1" flipV="1">
            <a:off x="5651280" y="4167720"/>
            <a:ext cx="431640" cy="647640"/>
          </a:xfrm>
          <a:custGeom>
            <a:avLst/>
            <a:gdLst/>
            <a:ahLst/>
            <a:rect l="l" t="t" r="r" b="b"/>
            <a:pathLst>
              <a:path w="21600" h="21600">
                <a:moveTo>
                  <a:pt x="0" y="0"/>
                </a:moveTo>
                <a:lnTo>
                  <a:pt x="21600" y="21600"/>
                </a:lnTo>
              </a:path>
            </a:pathLst>
          </a:custGeom>
          <a:solidFill>
            <a:schemeClr val="accent1"/>
          </a:solidFill>
          <a:ln w="28575">
            <a:solidFill>
              <a:srgbClr val="00cc99"/>
            </a:solidFill>
            <a:round/>
            <a:tailEnd len="med" type="triangle" w="med"/>
          </a:ln>
        </p:spPr>
        <p:style>
          <a:lnRef idx="0"/>
          <a:fillRef idx="0"/>
          <a:effectRef idx="0"/>
          <a:fontRef idx="minor"/>
        </p:style>
      </p:sp>
      <p:sp>
        <p:nvSpPr>
          <p:cNvPr id="75" name="TextBox 6"/>
          <p:cNvSpPr/>
          <p:nvPr/>
        </p:nvSpPr>
        <p:spPr>
          <a:xfrm>
            <a:off x="4537440" y="4816440"/>
            <a:ext cx="4497120" cy="63900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Machine translation:</a:t>
            </a:r>
            <a:endParaRPr b="0" lang="en-US" sz="1800" spc="-1" strike="noStrike">
              <a:latin typeface="Arial"/>
            </a:endParaRPr>
          </a:p>
          <a:p>
            <a:pPr>
              <a:lnSpc>
                <a:spcPct val="100000"/>
              </a:lnSpc>
            </a:pPr>
            <a:r>
              <a:rPr b="0" lang="en-US" sz="1800" spc="-1" strike="noStrike">
                <a:solidFill>
                  <a:srgbClr val="000000"/>
                </a:solidFill>
                <a:latin typeface="Arial"/>
                <a:ea typeface="SimSun"/>
              </a:rPr>
              <a:t>Sequence of Words  -&gt; sequence of words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Title 1"/>
          <p:cNvSpPr txBox="1"/>
          <p:nvPr/>
        </p:nvSpPr>
        <p:spPr>
          <a:xfrm>
            <a:off x="0" y="334800"/>
            <a:ext cx="9143640" cy="685440"/>
          </a:xfrm>
          <a:prstGeom prst="rect">
            <a:avLst/>
          </a:prstGeom>
          <a:noFill/>
          <a:ln w="0">
            <a:noFill/>
          </a:ln>
        </p:spPr>
        <p:txBody>
          <a:bodyPr anchor="ctr">
            <a:noAutofit/>
          </a:bodyPr>
          <a:p>
            <a:pPr>
              <a:lnSpc>
                <a:spcPct val="100000"/>
              </a:lnSpc>
            </a:pPr>
            <a:r>
              <a:rPr b="1" lang="en-US" sz="3600" spc="-1" strike="noStrike">
                <a:solidFill>
                  <a:srgbClr val="0000cc"/>
                </a:solidFill>
                <a:latin typeface="Calisto MT"/>
              </a:rPr>
              <a:t>Recurrent Networks offer a lot of flexibility:</a:t>
            </a:r>
            <a:endParaRPr b="0" lang="en-US" sz="3600" spc="-1" strike="noStrike">
              <a:solidFill>
                <a:srgbClr val="000000"/>
              </a:solidFill>
              <a:latin typeface="Arial"/>
            </a:endParaRPr>
          </a:p>
        </p:txBody>
      </p:sp>
      <p:pic>
        <p:nvPicPr>
          <p:cNvPr id="77" name="Picture 3" descr=""/>
          <p:cNvPicPr/>
          <p:nvPr/>
        </p:nvPicPr>
        <p:blipFill>
          <a:blip r:embed="rId1"/>
          <a:stretch/>
        </p:blipFill>
        <p:spPr>
          <a:xfrm>
            <a:off x="323640" y="1412640"/>
            <a:ext cx="8316000" cy="2755440"/>
          </a:xfrm>
          <a:prstGeom prst="rect">
            <a:avLst/>
          </a:prstGeom>
          <a:ln w="0">
            <a:noFill/>
          </a:ln>
        </p:spPr>
      </p:pic>
      <p:sp>
        <p:nvSpPr>
          <p:cNvPr id="78" name="Straight Arrow Connector 5"/>
          <p:cNvSpPr/>
          <p:nvPr/>
        </p:nvSpPr>
        <p:spPr>
          <a:xfrm flipV="1">
            <a:off x="7812360" y="4076280"/>
            <a:ext cx="360" cy="739080"/>
          </a:xfrm>
          <a:custGeom>
            <a:avLst/>
            <a:gdLst/>
            <a:ahLst/>
            <a:rect l="l" t="t" r="r" b="b"/>
            <a:pathLst>
              <a:path w="21600" h="21600">
                <a:moveTo>
                  <a:pt x="0" y="0"/>
                </a:moveTo>
                <a:lnTo>
                  <a:pt x="21600" y="21600"/>
                </a:lnTo>
              </a:path>
            </a:pathLst>
          </a:custGeom>
          <a:solidFill>
            <a:schemeClr val="accent1"/>
          </a:solidFill>
          <a:ln w="28575">
            <a:solidFill>
              <a:srgbClr val="00cc99"/>
            </a:solidFill>
            <a:round/>
            <a:tailEnd len="med" type="triangle" w="med"/>
          </a:ln>
        </p:spPr>
        <p:style>
          <a:lnRef idx="0"/>
          <a:fillRef idx="0"/>
          <a:effectRef idx="0"/>
          <a:fontRef idx="minor"/>
        </p:style>
      </p:sp>
      <p:sp>
        <p:nvSpPr>
          <p:cNvPr id="79" name="TextBox 6"/>
          <p:cNvSpPr/>
          <p:nvPr/>
        </p:nvSpPr>
        <p:spPr>
          <a:xfrm>
            <a:off x="4533840" y="4816440"/>
            <a:ext cx="3612960" cy="364680"/>
          </a:xfrm>
          <a:prstGeom prst="rect">
            <a:avLst/>
          </a:prstGeom>
          <a:noFill/>
          <a:ln w="0">
            <a:noFill/>
          </a:ln>
        </p:spPr>
        <p:style>
          <a:lnRef idx="0"/>
          <a:fillRef idx="0"/>
          <a:effectRef idx="0"/>
          <a:fontRef idx="minor"/>
        </p:style>
        <p:txBody>
          <a:bodyPr wrap="none" lIns="90000" rIns="90000" tIns="45000" bIns="45000">
            <a:spAutoFit/>
          </a:bodyPr>
          <a:p>
            <a:pPr>
              <a:lnSpc>
                <a:spcPct val="100000"/>
              </a:lnSpc>
            </a:pPr>
            <a:r>
              <a:rPr b="0" lang="en-US" sz="1800" spc="-1" strike="noStrike">
                <a:solidFill>
                  <a:srgbClr val="000000"/>
                </a:solidFill>
                <a:latin typeface="Arial"/>
                <a:ea typeface="SimSun"/>
              </a:rPr>
              <a:t>Video classification on frame level</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10447</TotalTime>
  <Application>LibreOffice/7.1.3.2$Linux_X86_64 LibreOffice_project/10$Build-2</Application>
  <AppVersion>15.0000</AppVersion>
  <Pages>0</Pages>
  <Words>2669</Words>
  <Characters>0</Characters>
  <CharactersWithSpaces>0</CharactersWithSpaces>
  <Paragraphs>443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2012-03-02T14:52:40Z</dcterms:created>
  <dc:creator>David</dc:creator>
  <dc:description/>
  <dc:language>en-US</dc:language>
  <cp:lastModifiedBy/>
  <dcterms:modified xsi:type="dcterms:W3CDTF">2021-05-11T23:59:22Z</dcterms:modified>
  <cp:revision>605</cp:revision>
  <dc:subject/>
  <dc:title>第三讲：多层神经网络和反向传播算法</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iddenSlides">
    <vt:i4>3</vt:i4>
  </property>
  <property fmtid="{D5CDD505-2E9C-101B-9397-08002B2CF9AE}" pid="3" name="KSOProductBuildVer">
    <vt:lpwstr>2052-9.1.0.4468</vt:lpwstr>
  </property>
  <property fmtid="{D5CDD505-2E9C-101B-9397-08002B2CF9AE}" pid="4" name="Notes">
    <vt:i4>23</vt:i4>
  </property>
  <property fmtid="{D5CDD505-2E9C-101B-9397-08002B2CF9AE}" pid="5" name="PresentationFormat">
    <vt:lpwstr>全屏显示(4:3)</vt:lpwstr>
  </property>
  <property fmtid="{D5CDD505-2E9C-101B-9397-08002B2CF9AE}" pid="6" name="Slides">
    <vt:i4>65</vt:i4>
  </property>
</Properties>
</file>